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33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43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14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135.xml"/>
  <Override ContentType="application/vnd.openxmlformats-officedocument.presentationml.notesSlide+xml" PartName="/ppt/notesSlides/notesSlide137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1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13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46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2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44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31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14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1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140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36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139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1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3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132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45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48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138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36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141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42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125.xml"/>
  <Override ContentType="application/vnd.openxmlformats-officedocument.presentationml.slide+xml" PartName="/ppt/slides/slide72.xml"/>
  <Override ContentType="application/vnd.openxmlformats-officedocument.presentationml.slide+xml" PartName="/ppt/slides/slide135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129.xml"/>
  <Override ContentType="application/vnd.openxmlformats-officedocument.presentationml.slide+xml" PartName="/ppt/slides/slide63.xml"/>
  <Override ContentType="application/vnd.openxmlformats-officedocument.presentationml.slide+xml" PartName="/ppt/slides/slide131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144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133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7.xml"/>
  <Override ContentType="application/vnd.openxmlformats-officedocument.presentationml.slide+xml" PartName="/ppt/slides/slide146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39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30.xml"/>
  <Override ContentType="application/vnd.openxmlformats-officedocument.presentationml.slide+xml" PartName="/ppt/slides/slide147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40.xml"/>
  <Override ContentType="application/vnd.openxmlformats-officedocument.presentationml.slide+xml" PartName="/ppt/slides/slide11.xml"/>
  <Override ContentType="application/vnd.openxmlformats-officedocument.presentationml.slide+xml" PartName="/ppt/slides/slide137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09.xml"/>
  <Override ContentType="application/vnd.openxmlformats-officedocument.presentationml.slide+xml" PartName="/ppt/slides/slide134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43.xml"/>
  <Override ContentType="application/vnd.openxmlformats-officedocument.presentationml.slide+xml" PartName="/ppt/slides/slide117.xml"/>
  <Override ContentType="application/vnd.openxmlformats-officedocument.presentationml.slide+xml" PartName="/ppt/slides/slide145.xml"/>
  <Override ContentType="application/vnd.openxmlformats-officedocument.presentationml.slide+xml" PartName="/ppt/slides/slide132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12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372" r:id="rId123"/>
    <p:sldId id="373" r:id="rId124"/>
    <p:sldId id="374" r:id="rId125"/>
    <p:sldId id="375" r:id="rId126"/>
    <p:sldId id="376" r:id="rId127"/>
    <p:sldId id="377" r:id="rId128"/>
    <p:sldId id="378" r:id="rId129"/>
    <p:sldId id="379" r:id="rId130"/>
    <p:sldId id="380" r:id="rId131"/>
    <p:sldId id="381" r:id="rId132"/>
    <p:sldId id="382" r:id="rId133"/>
    <p:sldId id="383" r:id="rId134"/>
    <p:sldId id="384" r:id="rId135"/>
    <p:sldId id="385" r:id="rId136"/>
    <p:sldId id="386" r:id="rId137"/>
    <p:sldId id="387" r:id="rId138"/>
    <p:sldId id="388" r:id="rId139"/>
    <p:sldId id="389" r:id="rId140"/>
    <p:sldId id="390" r:id="rId141"/>
    <p:sldId id="391" r:id="rId142"/>
    <p:sldId id="392" r:id="rId143"/>
    <p:sldId id="393" r:id="rId144"/>
    <p:sldId id="394" r:id="rId145"/>
    <p:sldId id="395" r:id="rId146"/>
    <p:sldId id="396" r:id="rId147"/>
    <p:sldId id="397" r:id="rId148"/>
    <p:sldId id="398" r:id="rId149"/>
    <p:sldId id="399" r:id="rId150"/>
    <p:sldId id="400" r:id="rId151"/>
    <p:sldId id="401" r:id="rId152"/>
    <p:sldId id="402" r:id="rId153"/>
    <p:sldId id="403" r:id="rId154"/>
  </p:sldIdLst>
  <p:sldSz cy="5143500" cx="9144000"/>
  <p:notesSz cx="6858000" cy="9144000"/>
  <p:embeddedFontLst>
    <p:embeddedFont>
      <p:font typeface="Roboto"/>
      <p:regular r:id="rId155"/>
      <p:bold r:id="rId156"/>
      <p:italic r:id="rId157"/>
      <p:boldItalic r:id="rId158"/>
    </p:embeddedFont>
    <p:embeddedFont>
      <p:font typeface="Roboto Medium"/>
      <p:regular r:id="rId159"/>
      <p:bold r:id="rId160"/>
      <p:italic r:id="rId161"/>
      <p:boldItalic r:id="rId162"/>
    </p:embeddedFont>
    <p:embeddedFont>
      <p:font typeface="Nunito"/>
      <p:regular r:id="rId163"/>
      <p:bold r:id="rId164"/>
      <p:italic r:id="rId165"/>
      <p:boldItalic r:id="rId166"/>
    </p:embeddedFont>
    <p:embeddedFont>
      <p:font typeface="Maven Pro"/>
      <p:regular r:id="rId167"/>
      <p:bold r:id="rId16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8D0879F-4173-482A-B24D-7079B7DFDA3F}">
  <a:tblStyle styleId="{48D0879F-4173-482A-B24D-7079B7DFDA3F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slide" Target="slides/slide101.xml"/><Relationship Id="rId106" Type="http://schemas.openxmlformats.org/officeDocument/2006/relationships/slide" Target="slides/slide100.xml"/><Relationship Id="rId105" Type="http://schemas.openxmlformats.org/officeDocument/2006/relationships/slide" Target="slides/slide99.xml"/><Relationship Id="rId104" Type="http://schemas.openxmlformats.org/officeDocument/2006/relationships/slide" Target="slides/slide98.xml"/><Relationship Id="rId109" Type="http://schemas.openxmlformats.org/officeDocument/2006/relationships/slide" Target="slides/slide103.xml"/><Relationship Id="rId108" Type="http://schemas.openxmlformats.org/officeDocument/2006/relationships/slide" Target="slides/slide102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slide" Target="slides/slide97.xml"/><Relationship Id="rId102" Type="http://schemas.openxmlformats.org/officeDocument/2006/relationships/slide" Target="slides/slide96.xml"/><Relationship Id="rId101" Type="http://schemas.openxmlformats.org/officeDocument/2006/relationships/slide" Target="slides/slide95.xml"/><Relationship Id="rId100" Type="http://schemas.openxmlformats.org/officeDocument/2006/relationships/slide" Target="slides/slide94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29" Type="http://schemas.openxmlformats.org/officeDocument/2006/relationships/slide" Target="slides/slide123.xml"/><Relationship Id="rId128" Type="http://schemas.openxmlformats.org/officeDocument/2006/relationships/slide" Target="slides/slide122.xml"/><Relationship Id="rId127" Type="http://schemas.openxmlformats.org/officeDocument/2006/relationships/slide" Target="slides/slide121.xml"/><Relationship Id="rId126" Type="http://schemas.openxmlformats.org/officeDocument/2006/relationships/slide" Target="slides/slide120.xml"/><Relationship Id="rId26" Type="http://schemas.openxmlformats.org/officeDocument/2006/relationships/slide" Target="slides/slide20.xml"/><Relationship Id="rId121" Type="http://schemas.openxmlformats.org/officeDocument/2006/relationships/slide" Target="slides/slide115.xml"/><Relationship Id="rId25" Type="http://schemas.openxmlformats.org/officeDocument/2006/relationships/slide" Target="slides/slide19.xml"/><Relationship Id="rId120" Type="http://schemas.openxmlformats.org/officeDocument/2006/relationships/slide" Target="slides/slide114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125" Type="http://schemas.openxmlformats.org/officeDocument/2006/relationships/slide" Target="slides/slide119.xml"/><Relationship Id="rId29" Type="http://schemas.openxmlformats.org/officeDocument/2006/relationships/slide" Target="slides/slide23.xml"/><Relationship Id="rId124" Type="http://schemas.openxmlformats.org/officeDocument/2006/relationships/slide" Target="slides/slide118.xml"/><Relationship Id="rId123" Type="http://schemas.openxmlformats.org/officeDocument/2006/relationships/slide" Target="slides/slide117.xml"/><Relationship Id="rId122" Type="http://schemas.openxmlformats.org/officeDocument/2006/relationships/slide" Target="slides/slide116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slide" Target="slides/slide93.xml"/><Relationship Id="rId10" Type="http://schemas.openxmlformats.org/officeDocument/2006/relationships/slide" Target="slides/slide4.xml"/><Relationship Id="rId98" Type="http://schemas.openxmlformats.org/officeDocument/2006/relationships/slide" Target="slides/slide92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18" Type="http://schemas.openxmlformats.org/officeDocument/2006/relationships/slide" Target="slides/slide112.xml"/><Relationship Id="rId117" Type="http://schemas.openxmlformats.org/officeDocument/2006/relationships/slide" Target="slides/slide111.xml"/><Relationship Id="rId116" Type="http://schemas.openxmlformats.org/officeDocument/2006/relationships/slide" Target="slides/slide110.xml"/><Relationship Id="rId115" Type="http://schemas.openxmlformats.org/officeDocument/2006/relationships/slide" Target="slides/slide109.xml"/><Relationship Id="rId119" Type="http://schemas.openxmlformats.org/officeDocument/2006/relationships/slide" Target="slides/slide113.xml"/><Relationship Id="rId15" Type="http://schemas.openxmlformats.org/officeDocument/2006/relationships/slide" Target="slides/slide9.xml"/><Relationship Id="rId110" Type="http://schemas.openxmlformats.org/officeDocument/2006/relationships/slide" Target="slides/slide104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14" Type="http://schemas.openxmlformats.org/officeDocument/2006/relationships/slide" Target="slides/slide108.xml"/><Relationship Id="rId18" Type="http://schemas.openxmlformats.org/officeDocument/2006/relationships/slide" Target="slides/slide12.xml"/><Relationship Id="rId113" Type="http://schemas.openxmlformats.org/officeDocument/2006/relationships/slide" Target="slides/slide107.xml"/><Relationship Id="rId112" Type="http://schemas.openxmlformats.org/officeDocument/2006/relationships/slide" Target="slides/slide106.xml"/><Relationship Id="rId111" Type="http://schemas.openxmlformats.org/officeDocument/2006/relationships/slide" Target="slides/slide105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150" Type="http://schemas.openxmlformats.org/officeDocument/2006/relationships/slide" Target="slides/slide144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149" Type="http://schemas.openxmlformats.org/officeDocument/2006/relationships/slide" Target="slides/slide143.xml"/><Relationship Id="rId4" Type="http://schemas.openxmlformats.org/officeDocument/2006/relationships/tableStyles" Target="tableStyles.xml"/><Relationship Id="rId148" Type="http://schemas.openxmlformats.org/officeDocument/2006/relationships/slide" Target="slides/slide142.xml"/><Relationship Id="rId9" Type="http://schemas.openxmlformats.org/officeDocument/2006/relationships/slide" Target="slides/slide3.xml"/><Relationship Id="rId143" Type="http://schemas.openxmlformats.org/officeDocument/2006/relationships/slide" Target="slides/slide137.xml"/><Relationship Id="rId142" Type="http://schemas.openxmlformats.org/officeDocument/2006/relationships/slide" Target="slides/slide136.xml"/><Relationship Id="rId141" Type="http://schemas.openxmlformats.org/officeDocument/2006/relationships/slide" Target="slides/slide135.xml"/><Relationship Id="rId140" Type="http://schemas.openxmlformats.org/officeDocument/2006/relationships/slide" Target="slides/slide134.xml"/><Relationship Id="rId5" Type="http://schemas.openxmlformats.org/officeDocument/2006/relationships/slideMaster" Target="slideMasters/slideMaster1.xml"/><Relationship Id="rId147" Type="http://schemas.openxmlformats.org/officeDocument/2006/relationships/slide" Target="slides/slide141.xml"/><Relationship Id="rId6" Type="http://schemas.openxmlformats.org/officeDocument/2006/relationships/notesMaster" Target="notesMasters/notesMaster1.xml"/><Relationship Id="rId146" Type="http://schemas.openxmlformats.org/officeDocument/2006/relationships/slide" Target="slides/slide140.xml"/><Relationship Id="rId7" Type="http://schemas.openxmlformats.org/officeDocument/2006/relationships/slide" Target="slides/slide1.xml"/><Relationship Id="rId145" Type="http://schemas.openxmlformats.org/officeDocument/2006/relationships/slide" Target="slides/slide139.xml"/><Relationship Id="rId8" Type="http://schemas.openxmlformats.org/officeDocument/2006/relationships/slide" Target="slides/slide2.xml"/><Relationship Id="rId144" Type="http://schemas.openxmlformats.org/officeDocument/2006/relationships/slide" Target="slides/slide138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139" Type="http://schemas.openxmlformats.org/officeDocument/2006/relationships/slide" Target="slides/slide133.xml"/><Relationship Id="rId138" Type="http://schemas.openxmlformats.org/officeDocument/2006/relationships/slide" Target="slides/slide132.xml"/><Relationship Id="rId137" Type="http://schemas.openxmlformats.org/officeDocument/2006/relationships/slide" Target="slides/slide131.xml"/><Relationship Id="rId132" Type="http://schemas.openxmlformats.org/officeDocument/2006/relationships/slide" Target="slides/slide126.xml"/><Relationship Id="rId131" Type="http://schemas.openxmlformats.org/officeDocument/2006/relationships/slide" Target="slides/slide125.xml"/><Relationship Id="rId130" Type="http://schemas.openxmlformats.org/officeDocument/2006/relationships/slide" Target="slides/slide124.xml"/><Relationship Id="rId136" Type="http://schemas.openxmlformats.org/officeDocument/2006/relationships/slide" Target="slides/slide130.xml"/><Relationship Id="rId135" Type="http://schemas.openxmlformats.org/officeDocument/2006/relationships/slide" Target="slides/slide129.xml"/><Relationship Id="rId134" Type="http://schemas.openxmlformats.org/officeDocument/2006/relationships/slide" Target="slides/slide128.xml"/><Relationship Id="rId133" Type="http://schemas.openxmlformats.org/officeDocument/2006/relationships/slide" Target="slides/slide127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165" Type="http://schemas.openxmlformats.org/officeDocument/2006/relationships/font" Target="fonts/Nunito-italic.fntdata"/><Relationship Id="rId69" Type="http://schemas.openxmlformats.org/officeDocument/2006/relationships/slide" Target="slides/slide63.xml"/><Relationship Id="rId164" Type="http://schemas.openxmlformats.org/officeDocument/2006/relationships/font" Target="fonts/Nunito-bold.fntdata"/><Relationship Id="rId163" Type="http://schemas.openxmlformats.org/officeDocument/2006/relationships/font" Target="fonts/Nunito-regular.fntdata"/><Relationship Id="rId162" Type="http://schemas.openxmlformats.org/officeDocument/2006/relationships/font" Target="fonts/RobotoMedium-boldItalic.fntdata"/><Relationship Id="rId168" Type="http://schemas.openxmlformats.org/officeDocument/2006/relationships/font" Target="fonts/MavenPro-bold.fntdata"/><Relationship Id="rId167" Type="http://schemas.openxmlformats.org/officeDocument/2006/relationships/font" Target="fonts/MavenPro-regular.fntdata"/><Relationship Id="rId166" Type="http://schemas.openxmlformats.org/officeDocument/2006/relationships/font" Target="fonts/Nunito-boldItalic.fntdata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161" Type="http://schemas.openxmlformats.org/officeDocument/2006/relationships/font" Target="fonts/RobotoMedium-italic.fntdata"/><Relationship Id="rId54" Type="http://schemas.openxmlformats.org/officeDocument/2006/relationships/slide" Target="slides/slide48.xml"/><Relationship Id="rId160" Type="http://schemas.openxmlformats.org/officeDocument/2006/relationships/font" Target="fonts/RobotoMedium-bold.fntdata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159" Type="http://schemas.openxmlformats.org/officeDocument/2006/relationships/font" Target="fonts/RobotoMedium-regular.fntdata"/><Relationship Id="rId59" Type="http://schemas.openxmlformats.org/officeDocument/2006/relationships/slide" Target="slides/slide53.xml"/><Relationship Id="rId154" Type="http://schemas.openxmlformats.org/officeDocument/2006/relationships/slide" Target="slides/slide148.xml"/><Relationship Id="rId58" Type="http://schemas.openxmlformats.org/officeDocument/2006/relationships/slide" Target="slides/slide52.xml"/><Relationship Id="rId153" Type="http://schemas.openxmlformats.org/officeDocument/2006/relationships/slide" Target="slides/slide147.xml"/><Relationship Id="rId152" Type="http://schemas.openxmlformats.org/officeDocument/2006/relationships/slide" Target="slides/slide146.xml"/><Relationship Id="rId151" Type="http://schemas.openxmlformats.org/officeDocument/2006/relationships/slide" Target="slides/slide145.xml"/><Relationship Id="rId158" Type="http://schemas.openxmlformats.org/officeDocument/2006/relationships/font" Target="fonts/Roboto-boldItalic.fntdata"/><Relationship Id="rId157" Type="http://schemas.openxmlformats.org/officeDocument/2006/relationships/font" Target="fonts/Roboto-italic.fntdata"/><Relationship Id="rId156" Type="http://schemas.openxmlformats.org/officeDocument/2006/relationships/font" Target="fonts/Roboto-bold.fntdata"/><Relationship Id="rId155" Type="http://schemas.openxmlformats.org/officeDocument/2006/relationships/font" Target="fonts/Roboto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lidescarnival.com/page/5?s=chart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spreadsheets/d/1s9BhJUyQUrHuYYLaUqG35Bwc4d-mcaO399YCzt6l8R8/edit?usp=sharing" TargetMode="Externa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spreadsheets/d/1KQ8mLfTN0ISUm2cxMXWg3N_iadIQYW5arehlZc3C6dI/edit?usp=sharing" TargetMode="Externa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itw01.com/GZS9KE8.html" TargetMode="External"/><Relationship Id="rId3" Type="http://schemas.openxmlformats.org/officeDocument/2006/relationships/hyperlink" Target="http://www.coderjie.com/blog/43b3601e0a2411e7841d00163e0c0e36" TargetMode="External"/><Relationship Id="rId4" Type="http://schemas.openxmlformats.org/officeDocument/2006/relationships/hyperlink" Target="https://docs.google.com/spreadsheets/d/1o8zn3tTlBQvlK4vi9PruaDxQxx5bnb-55i0nYAs4Ouw/edit?usp=sharing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i.org/10.1038/476018a" TargetMode="External"/><Relationship Id="rId3" Type="http://schemas.openxmlformats.org/officeDocument/2006/relationships/hyperlink" Target="https://doi.org/10.1038/476018a" TargetMode="Externa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itw01.com/GZS9KE8.html" TargetMode="External"/><Relationship Id="rId3" Type="http://schemas.openxmlformats.org/officeDocument/2006/relationships/hyperlink" Target="http://www.coderjie.com/blog/43b3601e0a2411e7841d00163e0c0e36" TargetMode="External"/><Relationship Id="rId4" Type="http://schemas.openxmlformats.org/officeDocument/2006/relationships/hyperlink" Target="https://docs.google.com/spreadsheets/d/1o8zn3tTlBQvlK4vi9PruaDxQxx5bnb-55i0nYAs4Ouw/edit?usp=sharing" TargetMode="Externa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itw01.com/GZS9KE8.html" TargetMode="External"/><Relationship Id="rId3" Type="http://schemas.openxmlformats.org/officeDocument/2006/relationships/hyperlink" Target="http://www.coderjie.com/blog/43b3601e0a2411e7841d00163e0c0e36" TargetMode="External"/><Relationship Id="rId4" Type="http://schemas.openxmlformats.org/officeDocument/2006/relationships/hyperlink" Target="https://docs.google.com/spreadsheets/d/1o8zn3tTlBQvlK4vi9PruaDxQxx5bnb-55i0nYAs4Ouw/edit?usp=sharing" TargetMode="Externa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itw01.com/GZS9KE8.html" TargetMode="External"/><Relationship Id="rId3" Type="http://schemas.openxmlformats.org/officeDocument/2006/relationships/hyperlink" Target="http://www.coderjie.com/blog/43b3601e0a2411e7841d00163e0c0e36" TargetMode="External"/><Relationship Id="rId4" Type="http://schemas.openxmlformats.org/officeDocument/2006/relationships/hyperlink" Target="https://docs.google.com/spreadsheets/d/1o8zn3tTlBQvlK4vi9PruaDxQxx5bnb-55i0nYAs4Ouw/edit?usp=sharing" TargetMode="Externa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itw01.com/GZS9KE8.html" TargetMode="External"/><Relationship Id="rId3" Type="http://schemas.openxmlformats.org/officeDocument/2006/relationships/hyperlink" Target="http://www.coderjie.com/blog/43b3601e0a2411e7841d00163e0c0e36" TargetMode="External"/><Relationship Id="rId4" Type="http://schemas.openxmlformats.org/officeDocument/2006/relationships/hyperlink" Target="https://docs.google.com/spreadsheets/d/1o8zn3tTlBQvlK4vi9PruaDxQxx5bnb-55i0nYAs4Ouw/edit?usp=sharing" TargetMode="Externa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UYPa347-DdE" TargetMode="Externa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lickr.com/photos/128474566@N03/16403244918" TargetMode="External"/><Relationship Id="rId3" Type="http://schemas.openxmlformats.org/officeDocument/2006/relationships/hyperlink" Target="https://www.flickr.com/photos/128474566@N03/16403244918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zh.bitterwinter.org/database-of-believers-established-in-henan/" TargetMode="External"/></Relationships>
</file>

<file path=ppt/notesSlides/_rels/notesSlide1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i.org/10.1145/2460296.2460307" TargetMode="External"/></Relationships>
</file>

<file path=ppt/notesSlides/_rels/notesSlide1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rperspective.com/2015/10/preserving-local-history/" TargetMode="External"/></Relationships>
</file>

<file path=ppt/notesSlides/_rels/notesSlide1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classy-tech.blogspot.com/2014/05/gis-digital-humanities-classroom.html" TargetMode="External"/><Relationship Id="rId3" Type="http://schemas.openxmlformats.org/officeDocument/2006/relationships/hyperlink" Target="http://classy-tech.blogspot.com/2014/05/gis-digital-humanities-classroom.html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resident.gov.tw/News/23769" TargetMode="External"/><Relationship Id="rId3" Type="http://schemas.openxmlformats.org/officeDocument/2006/relationships/hyperlink" Target="http://blog.pulipuli.info/2017/10/text-analyzer-for-text-mining.html" TargetMode="External"/><Relationship Id="rId4" Type="http://schemas.openxmlformats.org/officeDocument/2006/relationships/hyperlink" Target="http://blog.pulipuli.info/2017/03/jieba-js-online-chinese-analyzer-jieba.html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edium.com/@lettier/how-does-lda-work-ill-explain-using-emoji-108abf40fa7d" TargetMode="Externa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blog.pulipuli.info/2017/11/fasttag-identify-part-of-speech-in.html" TargetMode="Externa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owardsdatascience.com/named-entity-recognition-and-classification-with-scikit-learn-f05372f07ba2" TargetMode="Externa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owardsdatascience.com/named-entity-recognition-and-classification-with-scikit-learn-f05372f07ba2" TargetMode="External"/><Relationship Id="rId3" Type="http://schemas.openxmlformats.org/officeDocument/2006/relationships/hyperlink" Target="https://www.reuters.com/article/us-usa-fbi-strzok/fbi-agent-strzok-who-criticized-trump-in-text-messages-is-fired-idUSKBN1KY1TU" TargetMode="Externa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betterevaluation.org/en/evaluation-options/phrase_net" TargetMode="Externa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chance.org.tw/%E7%B1%A4%E8%A9%A9%E9%9B%86/%E9%9B%B7%E9%9B%A8%E5%B8%AB%E4%B8%80%E7%99%BE%E7%B1%A4/%E7%B1%A4%E8%A9%A9%E7%B6%B2%E2%80%A7%E9%9B%B7%E9%9B%A8%E5%B8%AB%E4%B8%80%E7%99%BE%E7%B1%A4.htm" TargetMode="Externa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chance.org.tw/%E7%B1%A4%E8%A9%A9%E9%9B%86/%E9%9B%B7%E9%9B%A8%E5%B8%AB%E4%B8%80%E7%99%BE%E7%B1%A4/%E7%B1%A4%E8%A9%A9%E7%B6%B2%E2%80%A7%E9%9B%B7%E9%9B%A8%E5%B8%AB%E4%B8%80%E7%99%BE%E7%B1%A4.htm" TargetMode="Externa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ltk.org/book/ch02.html#fig-wn-hierarchy" TargetMode="Externa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ltk.org/book/ch02.html#fig-wn-hierarchy" TargetMode="Externa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acebook.com/manucartoons/photos/a.113566055350963/549179125122985/?type=3&amp;__xts__%5B0%5D=68.ARB-oPXig7LaPmCXIhxkdsR6-r237BDWU-qU7fV0w649b3hcD9ADbrL4kd-oQ9WdnJT4ISRnmwuWpPdgGm8el_2o0noODhH77lUAinMfAOeTLIR2Fx10w3AcBWAvy-NA_2bWsBIhcD1_V6aCGP2xgszQl62ofgpb2MQR1JSeQjIM03ckYbTrandP3Mi2AUfEvIq8MXXla0XoGOnfUSH2HYJOr8jj5tSAO2eGwR5rTnQxtKctp5RjmzuAG8NHbfSX2NtZvAln_pqIldl0hjmpbQItYrgo3LkPTF2-U1Dk794pMSPsDubOqSEoDZeN8sYRphQ&amp;__tn__=-R" TargetMode="Externa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jishuwen.com/d/2G3V/zh-tw" TargetMode="Externa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jishuwen.com/d/2G3V/zh-tw" TargetMode="Externa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jishuwen.com/d/2G3V/zh-tw" TargetMode="Externa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jishuwen.com/d/2G3V/zh-tw" TargetMode="Externa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jishuwen.com/d/2G3V/zh-tw" TargetMode="Externa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jishuwen.com/d/2G3V/zh-tw" TargetMode="Externa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jishuwen.com/d/2G3V/zh-tw" TargetMode="External"/><Relationship Id="rId3" Type="http://schemas.openxmlformats.org/officeDocument/2006/relationships/hyperlink" Target="https://blog.xuite.net/humira51/wretch/188490588-%E6%9D%B1%E8%A5%BF%E6%A9%AB%E8%B2%AB%E5%85%AC%E8%B7%AF%E7%89%8C%E6%A8%93" TargetMode="Externa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jishuwen.com/d/2G3V/zh-tw" TargetMode="External"/><Relationship Id="rId3" Type="http://schemas.openxmlformats.org/officeDocument/2006/relationships/hyperlink" Target="https://medium.com/genei-technology/richer-sentence-embeddings-using-sentence-bert-part-i-ce1d9e0b1343" TargetMode="Externa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jishuwen.com/d/2G3V/zh-tw" TargetMode="External"/><Relationship Id="rId3" Type="http://schemas.openxmlformats.org/officeDocument/2006/relationships/hyperlink" Target="https://medium.com/genei-technology/richer-sentence-embeddings-using-sentence-bert-part-i-ce1d9e0b1343" TargetMode="Externa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jishuwen.com/d/2G3V/zh-tw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jishuwen.com/d/2G3V/zh-tw" TargetMode="Externa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c.ai/predict-movie-reviews-with-bert/" TargetMode="Externa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c.ai/predict-movie-reviews-with-bert/" TargetMode="Externa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c.ai/predict-movie-reviews-with-bert/" TargetMode="Externa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tumblr.com/search/keyboard%20dog" TargetMode="Externa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https://www.slidescarnival.com/page/5?s=chart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theme 要變換嗎？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短網址：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http://l.pulipuli.info/19/ncku-tm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5a07704c62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5a07704c62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Google Shape;1892;g5b2b5e5bb9_13_17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3" name="Google Shape;1893;g5b2b5e5bb9_13_17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7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g5b2b5e5bb9_13_19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9" name="Google Shape;1899;g5b2b5e5bb9_13_19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6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g5b2b5e5bb9_13_16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8" name="Google Shape;1918;g5b2b5e5bb9_13_16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Connections aid to illustrate the structure among textual entities most often applied to support text analysis tasks concerning similar patterns.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usage of connections in close reading is to highlight subsequent words in a variant graph to track variation among text editions 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shown in Figure 9, coloured links can help to identify certain editions 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[JGF* 15]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4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" name="Google Shape;1935;g5b2b5e5bb9_16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6" name="Google Shape;1936;g5b2b5e5bb9_16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Connections aid to illustrate the structure among textual entities most often applied to support text analysis tasks concerning similar patterns.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usage of connections in close reading is to highlight subsequent words in a variant graph to track variation among text editions 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shown in Figure 9, coloured links can help to identify certain editions 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[JGF* 15]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5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g5b2b5e5bb9_16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7" name="Google Shape;1947;g5b2b5e5bb9_16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連接線是句子架構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approaches juxtapose the texts of various editions and visually linkrelated text passages , as instantiated in Figure 9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[WJ13b]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2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3" name="Google Shape;1963;g5b2b5e5bb9_13_16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4" name="Google Shape;1964;g5b2b5e5bb9_13_16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often for the exploration of similar patterns.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, an interactive dot plot interface is used to visualize and explore patterns of text re-use between two texts 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[JGBS14]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6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5b2b5e5bb9_16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8" name="Google Shape;1978;g5b2b5e5bb9_16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often for the exploration of similar patterns.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, an interactive dot plot interface is used to visualize and explore patterns of text re-use between two texts 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[JGBS14]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0" name="Shape 1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Google Shape;1991;g5b2b5e5bb9_13_16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2" name="Google Shape;1992;g5b2b5e5bb9_13_16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每一頁都有上下兩行，表示不同版本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紅字表示可能是抄襲的段落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[RPSF15]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https://docs.google.com/spreadsheets/d/1s9BhJUyQUrHuYYLaUqG35Bwc4d-mcaO399YCzt6l8R8/edit?usp=sharing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6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Google Shape;2007;g5b2b5e5bb9_16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8" name="Google Shape;2008;g5b2b5e5bb9_16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每一頁都有上下兩行，表示不同版本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紅字表示可能是抄襲的段落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[RPSF15]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7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g5b2b5e5bb9_13_17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9" name="Google Shape;2019;g5b2b5e5bb9_13_17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5b2b5e5bb9_2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5b2b5e5bb9_2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3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g5b2b5e5bb9_13_17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5" name="Google Shape;2025;g5b2b5e5bb9_13_17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the above observation, Sakaki et al.  investigate the real-time interaction of events on Twitter.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They consider each user as a sensor to monitor tweets posted recently and to detect earthquake or rainbow.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detect a target event, the work ﬂow is as follows.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First, a classifier is trained by using keywords, message length, and corresponding context as features to classify tweets into positive or negative cases.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Second, they build a probabilistic spatiotemporal model for the target event to identify location of the event.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an application, the authors constructed an earthquake-reporting system in Japan, where has numerous earthquakes every year as well as a large number of active microblogging users.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5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g5b2b5e5bb9_16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7" name="Google Shape;2047;g5b2b5e5bb9_16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the above observation, Sakaki et al.  investigate the real-time interaction of events on Twitter.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They consider each user as a sensor to monitor tweets posted recently and to detect earthquake or rainbow.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detect a target event, the work ﬂow is as follows.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First, a classifier is trained by using keywords, message length, and corresponding context as features to classify tweets into positive or negative cases.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Second, they build a probabilistic spatiotemporal model for the target event to identify location of the event.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an application, the authors constructed an earthquake-reporting system in Japan, where has numerous earthquakes every year as well as a large number of active microblogging users.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2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g5b2b5e5bb9_16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4" name="Google Shape;2074;g5b2b5e5bb9_16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the above observation, Sakaki et al.  investigate the real-time interaction of events on Twitter.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They consider each user as a sensor to monitor tweets posted recently and to detect earthquake or rainbow.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detect a target event, the work ﬂow is as follows.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First, a classifier is trained by using keywords, message length, and corresponding context as features to classify tweets into positive or negative cases.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Second, they build a probabilistic spatiotemporal model for the target event to identify location of the event.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an application, the authors constructed an earthquake-reporting system in Japan, where has numerous earthquakes every year as well as a large number of active microblogging users.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5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6" name="Google Shape;2086;g5b2b5e5bb9_16_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7" name="Google Shape;2087;g5b2b5e5bb9_16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護理紀錄是呈現照護病人歷程的重要法律文件，近年國內推動護理紀錄資訊化，但有關護理紀錄資訊化的相關研究，針對電子化護理紀錄品質較少進行探討，因此本研究以資料探勘的方式，探討護理人員使用系統訂定護理事件與自訂護理事件的情形，藉以評值電子化護理紀錄的品質。本研究採橫斷式回溯性研究，研究場所為約2,300病床的某醫學中心，以立意取樣方式選取2014年1月至2014年6月期間，內科6,277位出院病人 的基本資料與235,798筆的護理過程紀錄之電子資料做為研究資料來源。結構性資料系統訂定護理事件以SAS Enterprise Guide 6.1軟體進行描述性統計。非結構式自訂護理事件，以SAS Text Miner軟體進行文字探勘，將SAS Text Miner軟體分析與專家判讀之黃金標準比較，以特異度、敏感度及精準度驗證SAS Text Miner軟體的探勘效能。同時分析自訂護理事件與系統訂定護理事件之相關性，做為未來更新護理過程紀錄系統之參考。研究結果發現（1）護理人員 使用系統訂定護理事件的比率達88.40 %，使用自訂護理事件佔11.60 %。（2）護理人員最常使用系統訂定護理事件為「例行巡視」、「待追蹤事件」、「入院護理」、「發燒」及「化學治療開始」等。最常使用自訂護理事件為「傷 口護理」、「出院」、「疼痛」、「導管護理」及「輸血」等。（3）運用SAS Text Miner軟體進行自訂護理事件的文字探勘，訓練組的敏感度約0.96、特異度及精準度為0.99，測試組的敏感度約0.94、特異度及精準度為 0.99。（4）有8.08 %自訂護理事件與系統訂定護理事件相同。有29.72 %自訂護理事件用語正確，考慮新增成為系統訂定護理事件，資料探勘結果可做為護理過程紀錄系統更新之參考。本研究結果可做為研究機構護理人員書寫護理紀錄之教材，及稽核護理紀錄錄品質的模式，建議未來可將SAS Text Miner軟體做為稽核紀錄品質的輔助工具，並將本研究所發展的資料探勘模式，運用在非結構式電子化護理紀錄稽核，以提升電子化護理紀錄的品質及資訊系統 推動之效益。</a:t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9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77c1a85e8b_3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77c1a85e8b_3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護理紀錄是呈現照護病人歷程的重要法律文件，近年國內推動護理紀錄資訊化，但有關護理紀錄資訊化的相關研究，針對電子化護理紀錄品質較少進行探討，因此本研究以資料探勘的方式，探討護理人員使用系統訂定護理事件與自訂護理事件的情形，藉以評值電子化護理紀錄的品質。本研究採橫斷式回溯性研究，研究場所為約2,300病床的某醫學中心，以立意取樣方式選取2014年1月至2014年6月期間，內科6,277位出院病人 的基本資料與235,798筆的護理過程紀錄之電子資料做為研究資料來源。結構性資料系統訂定護理事件以SAS Enterprise Guide 6.1軟體進行描述性統計。非結構式自訂護理事件，以SAS Text Miner軟體進行文字探勘，將SAS Text Miner軟體分析與專家判讀之黃金標準比較，以特異度、敏感度及精準度驗證SAS Text Miner軟體的探勘效能。同時分析自訂護理事件與系統訂定護理事件之相關性，做為未來更新護理過程紀錄系統之參考。研究結果發現（1）護理人員 使用系統訂定護理事件的比率達88.40 %，使用自訂護理事件佔11.60 %。（2）護理人員最常使用系統訂定護理事件為「例行巡視」、「待追蹤事件」、「入院護理」、「發燒」及「化學治療開始」等。最常使用自訂護理事件為「傷 口護理」、「出院」、「疼痛」、「導管護理」及「輸血」等。（3）運用SAS Text Miner軟體進行自訂護理事件的文字探勘，訓練組的敏感度約0.96、特異度及精準度為0.99，測試組的敏感度約0.94、特異度及精準度為 0.99。（4）有8.08 %自訂護理事件與系統訂定護理事件相同。有29.72 %自訂護理事件用語正確，考慮新增成為系統訂定護理事件，資料探勘結果可做為護理過程紀錄系統更新之參考。本研究結果可做為研究機構護理人員書寫護理紀錄之教材，及稽核護理紀錄錄品質的模式，建議未來可將SAS Text Miner軟體做為稽核紀錄品質的輔助工具，並將本研究所發展的資料探勘模式，運用在非結構式電子化護理紀錄稽核，以提升電子化護理紀錄的品質及資訊系統 推動之效益。</a:t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3" name="Shape 2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4" name="Google Shape;2194;g77c1a85e8b_3_4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5" name="Google Shape;2195;g77c1a85e8b_3_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用新詩與唐詩的例子吧！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https://docs.google.com/spreadsheets/d/1KQ8mLfTN0ISUm2cxMXWg3N_iadIQYW5arehlZc3C6dI/edit?usp=sharing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6" name="Shape 2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7" name="Google Shape;2207;g77c1a85e8b_3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8" name="Google Shape;2208;g77c1a85e8b_3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一山如畫對清江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一春萬事苦憂煎</a:t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3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" name="Google Shape;2224;g77c1a85e8b_3_7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5" name="Google Shape;2225;g77c1a85e8b_3_7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用新詩與唐詩的例子吧！</a:t>
            </a: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1" name="Shape 2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" name="Google Shape;2242;g5b2b5e5bb9_13_18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3" name="Google Shape;2243;g5b2b5e5bb9_13_18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7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g5b2b5e5bb9_13_17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9" name="Google Shape;2249;g5b2b5e5bb9_13_17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徐晨飛、錢智勇、端木藝、周建忠（2016）。東亞楚辭文獻資料庫建設及語義化應用研究進展綜述。在項潔編，數位人文: 在過去、現在和未來之間 = Digital humanities : between past, present, and future（頁317–350）。+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https://itw01.com/GZS9KE8.html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http://www.coderjie.com/blog/43b3601e0a2411e7841d00163e0c0e36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https://docs.google.com/spreadsheets/d/1o8zn3tTlBQvlK4vi9PruaDxQxx5bnb-55i0nYAs4Ouw/edit?usp=sharing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5a07704c62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5a07704c62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Butler, D. (2011). Computing giants launch free science metrics. </a:t>
            </a:r>
            <a:r>
              <a:rPr i="1" lang="en"/>
              <a:t>Nature</a:t>
            </a:r>
            <a:r>
              <a:rPr lang="en"/>
              <a:t>, </a:t>
            </a:r>
            <a:r>
              <a:rPr i="1" lang="en"/>
              <a:t>476</a:t>
            </a:r>
            <a:r>
              <a:rPr lang="en"/>
              <a:t>(7358), 18-18. doi:</a:t>
            </a:r>
            <a:r>
              <a:rPr lang="en" u="sng">
                <a:solidFill>
                  <a:schemeClr val="hlink"/>
                </a:solidFill>
                <a:hlinkClick r:id="rId2"/>
              </a:rPr>
              <a:t>10.1038/476018a</a:t>
            </a:r>
            <a:endParaRPr u="sng">
              <a:solidFill>
                <a:schemeClr val="hlink"/>
              </a:solidFill>
              <a:hlinkClick r:id="rId3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8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9" name="Google Shape;2289;g5b2b5e5bb9_16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0" name="Google Shape;2290;g5b2b5e5bb9_16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徐晨飛、錢智勇、端木藝、周建忠（2016）。東亞楚辭文獻資料庫建設及語義化應用研究進展綜述。在項潔編，數位人文: 在過去、現在和未來之間 = Digital humanities : between past, present, and future（頁317–350）。+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https://itw01.com/GZS9KE8.html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http://www.coderjie.com/blog/43b3601e0a2411e7841d00163e0c0e36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https://docs.google.com/spreadsheets/d/1o8zn3tTlBQvlK4vi9PruaDxQxx5bnb-55i0nYAs4Ouw/edit?usp=sharing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4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g5b2b5e5bb9_16_4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6" name="Google Shape;2306;g5b2b5e5bb9_16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徐晨飛、錢智勇、端木藝、周建忠（2016）。東亞楚辭文獻資料庫建設及語義化應用研究進展綜述。在項潔編，數位人文: 在過去、現在和未來之間 = Digital humanities : between past, present, and future（頁317–350）。+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https://itw01.com/GZS9KE8.html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http://www.coderjie.com/blog/43b3601e0a2411e7841d00163e0c0e36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https://docs.google.com/spreadsheets/d/1o8zn3tTlBQvlK4vi9PruaDxQxx5bnb-55i0nYAs4Ouw/edit?usp=sharing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9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g5b2b5e5bb9_16_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1" name="Google Shape;2331;g5b2b5e5bb9_16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徐晨飛、錢智勇、端木藝、周建忠（2016）。東亞楚辭文獻資料庫建設及語義化應用研究進展綜述。在項潔編，數位人文: 在過去、現在和未來之間 = Digital humanities : between past, present, and future（頁317–350）。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https://docs.google.com/spreadsheets/d/13v5ngmKammfL6ZqK_PGgNco8J_yAzkVnIZWz9Ba4Zl4/edit?usp=sharing</a:t>
            </a: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2" name="Google Shape;2342;g77c1a85e8b_3_10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3" name="Google Shape;2343;g77c1a85e8b_3_1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徐晨飛、錢智勇、端木藝、周建忠（2016）。東亞楚辭文獻資料庫建設及語義化應用研究進展綜述。在項潔編，數位人文: 在過去、現在和未來之間 = Digital humanities : between past, present, and future（頁317–350）。+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https://itw01.com/GZS9KE8.html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http://www.coderjie.com/blog/43b3601e0a2411e7841d00163e0c0e36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https://docs.google.com/spreadsheets/d/1o8zn3tTlBQvlK4vi9PruaDxQxx5bnb-55i0nYAs4Ouw/edit?usp=sharing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6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g77c1a85e8b_3_1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8" name="Google Shape;2358;g77c1a85e8b_3_1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徐晨飛、錢智勇、端木藝、周建忠（2016）。東亞楚辭文獻資料庫建設及語義化應用研究進展綜述。在項潔編，數位人文: 在過去、現在和未來之間 = Digital humanities : between past, present, and future（頁317–350）。+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https://itw01.com/GZS9KE8.html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http://www.coderjie.com/blog/43b3601e0a2411e7841d00163e0c0e36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https://docs.google.com/spreadsheets/d/1o8zn3tTlBQvlK4vi9PruaDxQxx5bnb-55i0nYAs4Ouw/edit?usp=sharing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7" name="Shape 2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8" name="Google Shape;2418;g77c1a85e8b_3_1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9" name="Google Shape;2419;g77c1a85e8b_3_1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https://www.youtube.com/watch?v=UYPa347-DdE</a:t>
            </a: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8" name="Shape 2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9" name="Google Shape;2429;g5b2b5e5bb9_13_18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0" name="Google Shape;2430;g5b2b5e5bb9_13_18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機器翻譯系統中各種選擇的示意圖 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我們從位於頂部的英語文本開始 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基於中間語言的系統沿著實線前進，首先對英語進行句法分析成為句法形式，接著表示為語義以及中間語言，然後產生法語的語義、句法及辭彙形式 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基於轉換的系統利用虛線作為捷徑 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不同的系統在不同的點進行轉換 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有些系統可以在多點進行轉換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------------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這條規則的含義是，我們應該考慮所有可能的法語語句 F 並挑選一個能使乘積 P(E I 丹 P（丹最大的。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因為對於每個 F ，因數 P 都是相同的，所以可以忽略 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因數 P（丹是法語的語言模型（language model）， 它的含義是一個給定的語旬出現在法語中的可能性有多大 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P(EI 丹是翻譯模型（translation model）， 它的含義是給定一個法語語旬，某個英語語句作為其翻譯結果的可能性 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------------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Norvig, P.、Russell, S.（2006）。人工智慧: 現代方法（高超群譯）。臺北市：台灣培生教育出版 全華圖書發行。（ISBN：978-986-154-403-8）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1" name="Shape 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2" name="Google Shape;2462;g77c1a85e8b_3_1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3" name="Google Shape;2463;g77c1a85e8b_3_1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機器翻譯系統中各種選擇的示意圖 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我們從位於頂部的英語文本開始 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基於中間語言的系統沿著實線前進，首先對英語進行句法分析成為句法形式，接著表示為語義以及中間語言，然後產生法語的語義、句法及辭彙形式 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基於轉換的系統利用虛線作為捷徑 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不同的系統在不同的點進行轉換 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有些系統可以在多點進行轉換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------------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這條規則的含義是，我們應該考慮所有可能的法語語句 F 並挑選一個能使乘積 P(E I 丹 P（丹最大的。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因為對於每個 F ，因數 P 都是相同的，所以可以忽略 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因數 P（丹是法語的語言模型（language model）， 它的含義是一個給定的語旬出現在法語中的可能性有多大 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P(EI 丹是翻譯模型（translation model）， 它的含義是給定一個法語語旬，某個英語語句作為其翻譯結果的可能性 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------------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Norvig, P.、Russell, S.（2006）。人工智慧: 現代方法（高超群譯）。臺北市：台灣培生教育出版 全華圖書發行。（ISBN：978-986-154-403-8）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4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g5b2b5e5bb9_13_18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6" name="Google Shape;2486;g5b2b5e5bb9_13_18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我需要Siri：你的意思是是什麼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的圖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或是Google Assistant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「東京天氣如何？」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「東京會下雨嗎？」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「東京冷嗎？」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「東京熱嗎？」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8" name="Shape 2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9" name="Google Shape;2509;g77c1a85e8b_3_1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0" name="Google Shape;2510;g77c1a85e8b_3_1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https://www.flickr.com/photos/128474566@N03/</a:t>
            </a:r>
            <a:r>
              <a:rPr lang="en" u="sng">
                <a:solidFill>
                  <a:schemeClr val="hlink"/>
                </a:solidFill>
                <a:hlinkClick r:id="rId3"/>
              </a:rPr>
              <a:t>16403244918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那些資料可能是智慧助理能夠理解你的問題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手機的智慧助理為何能夠理解你的問題？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根據我提出問題的用字遣詞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根據我之前提出的問題來判斷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根據其他人提出的類似問題來判斷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根據我散發的腦波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話！語！霸！權！智慧助理控制了我們的思維，這題的答案就要問他！(我不確定)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5b2b5e5bb9_2_1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5b2b5e5bb9_2_1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6" name="Shape 2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7" name="Google Shape;2517;g5b2b5e5bb9_13_19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8" name="Google Shape;2518;g5b2b5e5bb9_13_19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2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g5b2b5e5bb9_15_8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4" name="Google Shape;2524;g5b2b5e5bb9_15_8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9" name="Shape 2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" name="Google Shape;2530;g5b2b5e5bb9_15_8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1" name="Google Shape;2531;g5b2b5e5bb9_15_8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河南秘密建立宗教人員數據庫：超細分類　實時監控 - 新聞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5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https://zh.bitterwinter.org/database-of-believers-established-in-henan/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美國，要求提交社群網路帳號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https://news.ltn.com.tw/news/focus/paper/1293312</a:t>
            </a:r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2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3" name="Google Shape;2543;g5b2b5e5bb9_13_19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4" name="Google Shape;2544;g5b2b5e5bb9_13_19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9" name="Shape 2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0" name="Google Shape;2550;g5b2b5e5bb9_13_19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1" name="Google Shape;2551;g5b2b5e5bb9_13_19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什麼時候ＵＸ跟數據成為了最可怕的武器 — 從《脫歐之戰》反觀台灣 – 本丸 Ben Wan – Medium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medium.com/@benwanmurmur/%E4%BB%80%E9%BA%BC%E6%99%82%E5%80%99%EF%BD%95%EF%BD%98%E8%B7%9F%E6%95%B8%E6%93%9A%E6%88%90%E7%82%BA%E4%BA%86%E6%9C%80%E5%8F%AF%E6%80%95%E7%9A%84%E6%AD%A6%E5%99%A8-%E5%BE%9E-%E8%84%AB%E6%AD%90%E4%B9%8B%E6%88%B0-%E5%8F%8D%E8%A7%80%E5%8F%B0%E7%81%A3-483c255c2365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6" name="Shape 2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7" name="Google Shape;2557;g5b2b5e5bb9_13_20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8" name="Google Shape;2558;g5b2b5e5bb9_13_20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丁守中的犯罪面貌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https://global.udn.com/global_vision/story/8662/3840453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針對岩崎各種揣測的同時，日本Twitter出現了熱門關鍵字「無敵之人」（むてきのひと），專門指稱岩崎隆一。「無敵之人」為日本網路用語，意旨沒有正當工作、沒有結婚、沒有財產、人際關係疏離等等，各種缺乏社會支持的背景特徵，而成為「已無可失去、犯下任何事件也在所不惜的『無敵之人』」。語源來自日本網路論壇2ch創辦人西村博之，在2008年時他用「無敵之人」來形容當時犯下秋葉原無差別殺人的兇手加藤智大，以及2013年犯下恐嚇漫畫家事件的犯人也曾公開自稱「無敵之人」，此後便成為描述此類兇嫌的標籤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因此川崎事件爆發後，輿論的矛頭，就指向具有「無敵之人」特徵的族群，而且認為這些人本來就具有強烈的社會絕望感、自殺傾向，因此死刑根本難以達到嚇阻防範的效果。有犯罪學者向《NHK》表示，針對此類特徵者建立一個社會安全網，或許是可能的預防機制；但相反的也有輿論指出，將這些人標籤化、特殊化對待恐怕適得其反，「不是所有這樣的人都會犯案，而且一直叫他們去工作、去結婚、去建立人際關係、去認真努力生活，其實才是壓迫他們的最大推力吧？」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5" name="Shape 2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6" name="Google Shape;2566;g5b2b5e5bb9_15_8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7" name="Google Shape;2567;g5b2b5e5bb9_15_8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4" name="Shape 2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5" name="Google Shape;2575;g5b2b5e5bb9_13_20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6" name="Google Shape;2576;g5b2b5e5bb9_13_20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3" name="Shape 2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4" name="Google Shape;2584;g5b2b5e5bb9_13_19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5" name="Google Shape;2585;g5b2b5e5bb9_13_19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5" name="Shape 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6" name="Google Shape;2596;g5b2b5e5bb9_13_19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7" name="Google Shape;2597;g5b2b5e5bb9_13_19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https://www.techbang.com/posts/70447-ai-robot-made-me-invest-money-can-i-sue-him?utm_source=feedburner&amp;utm_medium=feed&amp;utm_campaign=Feed%3A+techbang+%28T%E5%AE%A2%E9%82%A6+%E6%9C%80%E6%96%B0%E6%96%87%E7%AB%A0%29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5b2b5e5bb9_2_15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5b2b5e5bb9_2_15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Southavilay, V., Yacef, K., Reimann, P., &amp; Calvo, R. A. (2013). Analysis of Collaborative Writing Processes Using Revision Maps and Probabilistic Topic Models. In </a:t>
            </a:r>
            <a:r>
              <a:rPr i="1" lang="en"/>
              <a:t>Proceedings of the Third International Conference on Learning Analytics and Knowledge</a:t>
            </a:r>
            <a:r>
              <a:rPr lang="en"/>
              <a:t> (pp. 38–47). New York, NY, USA: ACM. doi:</a:t>
            </a:r>
            <a:r>
              <a:rPr lang="en" u="sng">
                <a:solidFill>
                  <a:schemeClr val="hlink"/>
                </a:solidFill>
                <a:hlinkClick r:id="rId2"/>
              </a:rPr>
              <a:t>10.1145/2460296.2460307</a:t>
            </a: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4" name="Shape 2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5" name="Google Shape;2605;g5b2b5e5bb9_13_19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6" name="Google Shape;2606;g5b2b5e5bb9_13_19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跟惡魔之間的交易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https://www.srperspective.com/2015/10/preserving-local-history/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Moretti [Mor13] describes distant reading as ‘a little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pact with the devil: we know how to read texts, now let’s learn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not to read them’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6" name="Shape 2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7" name="Google Shape;2617;g5b2b5e5bb9_15_9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8" name="Google Shape;2618;g5b2b5e5bb9_15_9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Moretti [Mor13] describes distant reading as ‘a little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pact with the devil: we know how to read texts, now let’s learn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not to read them’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little pact with the devil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distant reading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5" name="Shape 2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6" name="Google Shape;2626;g5b2b5e5bb9_2_16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7" name="Google Shape;2627;g5b2b5e5bb9_2_16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1" name="Shape 2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2" name="Google Shape;2632;g5b2b5e5bb9_13_20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3" name="Google Shape;2633;g5b2b5e5bb9_13_20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Ming Text的書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Python自然語言處理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中國自然語言處理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中國視覺化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王者歸來Weka</a:t>
            </a:r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3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5b2b5e5bb9_13_20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5b2b5e5bb9_13_20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什麼時候ＵＸ跟數據成為了最可怕的武器 — 從《脫歐之戰》反觀台灣 – 本丸 Ben Wan – Medium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medium.com/@benwanmurmur/%E4%BB%80%E9%BA%BC%E6%99%82%E5%80%99%EF%BD%95%EF%BD%98%E8%B7%9F%E6%95%B8%E6%93%9A%E6%88%90%E7%82%BA%E4%BA%86%E6%9C%80%E5%8F%AF%E6%80%95%E7%9A%84%E6%AD%A6%E5%99%A8-%E5%BE%9E-%E8%84%AB%E6%AD%90%E4%B9%8B%E6%88%B0-%E5%8F%8D%E8%A7%80%E5%8F%B0%E7%81%A3-483c255c2365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2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5a07704c62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5a07704c62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2" name="Shape 2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" name="Google Shape;2663;g5b2b5e5bb9_15_1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4" name="Google Shape;2664;g5b2b5e5bb9_15_1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2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5b2b5e5bb9_15_1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5b2b5e5bb9_15_1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2" name="Shape 2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3" name="Google Shape;2683;g5b2b5e5bb9_15_1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4" name="Google Shape;2684;g5b2b5e5bb9_15_1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5b2b5e5bb9_2_15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5b2b5e5bb9_2_15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Tagliaferri, L. (2014, May). GIS: Digital Humanities &amp; Classroom Applications. </a:t>
            </a:r>
            <a:r>
              <a:rPr i="1" lang="en"/>
              <a:t>Classy Tech</a:t>
            </a:r>
            <a:r>
              <a:rPr lang="en"/>
              <a:t>. Retrieved from</a:t>
            </a:r>
            <a:r>
              <a:rPr lang="en">
                <a:uFill>
                  <a:noFill/>
                </a:uFill>
                <a:hlinkClick r:id="rId2"/>
              </a:rPr>
              <a:t>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http://classy-tech.blogspot.com/2014/05/gis-digital-humanities-classroom.html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5bd4cdfdc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5bd4cdfdc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5b2b5e5bb9_2_15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5b2b5e5bb9_2_15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5a07704c62_0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5a07704c62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5b2b5e5bb9_15_1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5b2b5e5bb9_15_1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字詞與主題分析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命名實體與詞性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順序分析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特徵分析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資料探勘實際應用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5b2b5e5bb9_2_16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5b2b5e5bb9_2_16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5b2b5e5bb9_2_17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5b2b5e5bb9_2_17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5b2b5e5bb9_2_17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5b2b5e5bb9_2_17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https://www.president.gov.tw/News/23769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http://blog.pulipuli.info/2017/10/text-analyzer-for-text-mining.html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http://blog.pulipuli.info/2017/03/jieba-js-online-chinese-analyzer-jieba.html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5b2b5e5bb9_2_17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5b2b5e5bb9_2_17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多個點簇反映了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文件集合有關的不同主題內容 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[Wise 1999]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5b2b5e5bb9_13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5b2b5e5bb9_13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5b2b5e5bb9_1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5b2b5e5bb9_1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5b2b5e5bb9_13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5b2b5e5bb9_13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5b2b5e5bb9_13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5b2b5e5bb9_13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5b2b5e5bb9_13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5b2b5e5bb9_13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5b2b5e5bb9_13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5b2b5e5bb9_13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https://medium.com/@lettier/how-does-lda-work-ill-explain-using-emoji-108abf40fa7d</a:t>
            </a:r>
            <a:br>
              <a:rPr lang="en"/>
            </a:br>
            <a:r>
              <a:rPr lang="en"/>
              <a:t>https://pixabay.com/vectors/comic-characters-critical-thought-2026313/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5b2b5e5bb9_13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5b2b5e5bb9_13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5b2b5e5bb9_2_16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5b2b5e5bb9_2_16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5b2b5e5bb9_13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5b2b5e5bb9_13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5b2b5e5bb9_13_2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5b2b5e5bb9_13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5b2b5e5bb9_13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5b2b5e5bb9_13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5b2b5e5bb9_13_5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5b2b5e5bb9_13_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5b2b5e5bb9_13_8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5b2b5e5bb9_13_8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5b2b5e5bb9_13_8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5b2b5e5bb9_13_8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http://blog.pulipuli.info/2017/11/fasttag-identify-part-of-speech-in.html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5b2b5e5bb9_13_8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5b2b5e5bb9_13_8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5b2b5e5bb9_13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5b2b5e5bb9_13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https://towardsdatascience.com/named-entity-recognition-and-classification-with-scikit-learn-f05372f07ba2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Essential info about entities: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 = Geographical Entity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 = Organization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 = Person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gpe = Geopolitical Entity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 = Time indicator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 = Artifact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 = Event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 = Natural Phenomenon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g5b2b5e5bb9_13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7" name="Google Shape;907;g5b2b5e5bb9_13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https://towardsdatascience.com/named-entity-recognition-and-classification-with-scikit-learn-f05372f07ba2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Essential info about entities: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 = Geographical Entity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 = Organization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 = Person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gpe = Geopolitical Entity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 = Time indicator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 = Artifact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 = Event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 = Natural Phenomenon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 u="sng">
                <a:solidFill>
                  <a:schemeClr val="hlink"/>
                </a:solidFill>
                <a:hlinkClick r:id="rId3"/>
              </a:rPr>
              <a:t>https://www.reuters.com/article/us-usa-fbi-strzok/fbi-agent-strzok-who-criticized-trump-in-text-messages-is-fired-idUSKBN1KY1TU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5b2b5e5bb9_13_4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5b2b5e5bb9_13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5b2b5e5bb9_2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5b2b5e5bb9_2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5b2b5e5bb9_13_4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5b2b5e5bb9_13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5b2b5e5bb9_13_5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5b2b5e5bb9_13_5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5b2b5e5bb9_13_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5b2b5e5bb9_13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5b2b5e5bb9_13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5b2b5e5bb9_13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5b2b5e5bb9_13_3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5b2b5e5bb9_13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5b2b5e5bb9_13_4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" name="Google Shape;1019;g5b2b5e5bb9_13_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5b2b5e5bb9_2_17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5b2b5e5bb9_2_17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5b2b5e5bb9_13_5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5b2b5e5bb9_13_5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5b2b5e5bb9_13_5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2" name="Google Shape;1052;g5b2b5e5bb9_13_5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https://www.betterevaluation.org/en/evaluation-options/phrase_net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5b2b5e5bb9_13_5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9" name="Google Shape;1069;g5b2b5e5bb9_13_5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國情咨文（英語：State of the Union address）是美國總統每年在美國國會聯席會議上，在美國國會大廈中的眾議院大廳發表的報告。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5a07704c62_0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5a07704c62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5b2b5e5bb9_13_6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5b2b5e5bb9_13_6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5b2b5e5bb9_13_6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5b2b5e5bb9_13_6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5b2b5e5bb9_13_6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5b2b5e5bb9_13_6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5b2b5e5bb9_13_6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5b2b5e5bb9_13_6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g5b2b5e5bb9_13_8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6" name="Google Shape;1146;g5b2b5e5bb9_13_8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5b2b5e5bb9_13_7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5b2b5e5bb9_13_7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5b2b5e5bb9_13_7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5b2b5e5bb9_13_7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5b2b5e5bb9_2_17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5b2b5e5bb9_2_17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g5b2b5e5bb9_13_8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3" name="Google Shape;1203;g5b2b5e5bb9_13_8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2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g5b2b5e5bb9_13_10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4" name="Google Shape;1254;g5b2b5e5bb9_13_10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5b2b5e5bb9_2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5b2b5e5bb9_2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http://www.chance.org.tw/%E7%B1%A4%E8%A9%A9%E9%9B%86/%E9%9B%B7%E9%9B%A8%E5%B8%AB%E4%B8%80%E7%99%BE%E7%B1%A4/%E7%B1%A4%E8%A9%A9%E7%B6%B2%E2%80%A7%E9%9B%B7%E9%9B%A8%E5%B8%AB%E4%B8%80%E7%99%BE%E7%B1%A4.htm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此本籤詩，名稱為雷雨師，此名之由來可以由第一百籤中得知，是由天仙雷雨師所降，其餘相關資料，尚待筆者查考，不過這並不重要，重要的是雷雨師籤詩在許多寺廟廣泛使用，尤以關帝廟、城隍廟多採用此本籤詩，故有人稱它為關帝籤、城隍籤，而且雷雨師籤詩也可以在其他主神之寺廟見到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雷雨師一百籤雖然普遍常見，其實在常見籤詩中故事遺落也最嚴重，不像觀音一百籤在台、港已有故事集之出版，或是六十甲子籤有籤詩研究團體搜集整理故事內容。我們花了幾天時間盡量補齊故事資料，因為其中許多故事在網路上極難搜尋，所以寧可盡量完整收錄引用，所以篇幅較長（亦註明出處），避免故事內容過度簡略，以致想要深入瞭解者難得其門而入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9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g5b2b5e5bb9_13_1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1" name="Google Shape;1271;g5b2b5e5bb9_13_1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5b2b5e5bb9_13_1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5b2b5e5bb9_13_1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5b2b5e5bb9_13_1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5b2b5e5bb9_13_1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3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5b2b5e5bb9_13_1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5" name="Google Shape;1335;g5b2b5e5bb9_13_1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6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805916593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8" name="Google Shape;1348;g805916593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g5b2b5e5bb9_13_1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7" name="Google Shape;1367;g5b2b5e5bb9_13_1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5b2b5e5bb9_13_1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5b2b5e5bb9_13_1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g5b2b5e5bb9_13_12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" name="Google Shape;1402;g5b2b5e5bb9_13_1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5b2b5e5bb9_13_1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5b2b5e5bb9_13_1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, circles are used to map discrete London places occurring in fictional literature, and polygons represent wider spaces such as neighbourhoods or districts of London.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colouring of shapes indicates collected emotions to these places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9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5b2b5e5bb9_13_1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5b2b5e5bb9_13_1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, circles are used to map discrete London places occurring in fictional literature, and polygons represent wider spaces such as neighbourhoods or districts of London.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colouring of shapes indicates collected emotions to these places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5b2b5e5bb9_2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5b2b5e5bb9_2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http://www.chance.org.tw/%E7%B1%A4%E8%A9%A9%E9%9B%86/%E9%9B%B7%E9%9B%A8%E5%B8%AB%E4%B8%80%E7%99%BE%E7%B1%A4/%E7%B1%A4%E8%A9%A9%E7%B6%B2%E2%80%A7%E9%9B%B7%E9%9B%A8%E5%B8%AB%E4%B8%80%E7%99%BE%E7%B1%A4.htm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此本籤詩，名稱為雷雨師，此名之由來可以由第一百籤中得知，是由天仙雷雨師所降，其餘相關資料，尚待筆者查考，不過這並不重要，重要的是雷雨師籤詩在許多寺廟廣泛使用，尤以關帝廟、城隍廟多採用此本籤詩，故有人稱它為關帝籤、城隍籤，而且雷雨師籤詩也可以在其他主神之寺廟見到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雷雨師一百籤雖然普遍常見，其實在常見籤詩中故事遺落也最嚴重，不像觀音一百籤在台、港已有故事集之出版，或是六十甲子籤有籤詩研究團體搜集整理故事內容。我們花了幾天時間盡量補齊故事資料，因為其中許多故事在網路上極難搜尋，所以寧可盡量完整收錄引用，所以篇幅較長（亦註明出處），避免故事內容過度簡略，以致想要深入瞭解者難得其門而入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g5b2b5e5bb9_13_1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8" name="Google Shape;1448;g5b2b5e5bb9_13_1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線是跟著同顏色圈圈移動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連接線：相同聲調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只能分析固定排版的文字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Circumcircles in the Poem View  and connections in the Path View  highlight rhyme sets in poems 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[MLCM16]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g5b2b5e5bb9_13_1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3" name="Google Shape;1463;g5b2b5e5bb9_13_1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線是跟著同顏色圈圈移動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連接線：相同聲調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只能分析固定排版的文字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Circumcircles in the Poem View  and connections in the Path View  highlight rhyme sets in poems 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[MLCM16]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g5b2b5e5bb9_13_1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8" name="Google Shape;1478;g5b2b5e5bb9_13_1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方形：韻腳 (poetic feet)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, phonetic units are drawn atop each word using colour to classify phonetic types 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Additionally, pictograms illustrate phonetic features.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Myopia Poetry Visualization tool uses rectangular blocks to visualize poetic feet and the spoken length of syllables 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[ARLC*13]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5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5b2b5e5bb9_13_14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5b2b5e5bb9_13_1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方形：韻腳 (poetic feet)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, phonetic units are drawn atop each word using colour to classify phonetic types 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Additionally, pictograms illustrate phonetic features.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Myopia Poetry Visualization tool uses rectangular blocks to visualize poetic feet and the spoken length of syllables 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[ARLC*13]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9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77c1a85e8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1" name="Google Shape;1511;g77c1a85e8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5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5b2b5e5bb9_13_1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7" name="Google Shape;1517;g5b2b5e5bb9_13_1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https://www.nltk.org/book/ch02.html#fig-wn-hierarchy</a:t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5b2b5e5bb9_13_15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5b2b5e5bb9_13_15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https://www.nltk.org/book/ch02.html#fig-wn-hierarchy</a:t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g5b2b5e5bb9_13_1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3" name="Google Shape;1553;g5b2b5e5bb9_13_1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文件散  ﹛Colli 叫棚a ］不僅謀用關鍵字視覺化文字的內容，還參考這些關鍵字彙在人類詞彙中的關係來分佈關鍵字。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在人類詞囊中，單字間存在語義層級關係，即有些詞是其他詞元的下義詞，而在一篇文章中，單字和其下義詞常常是並存的 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為了從詞彙間的語義層次角度可視歸納文件的內容， DocuBurst 採用徑向分佈'外圈的詞彙是裡圈詞彙的下義詞，圓心處的關鍵字是文章所有關內容的最上層概述 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每一個詞的輻射範圈覆蓋其所有的下義詞 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圖 10.8 是採用文件散方法可視歸納一個文件中關於'，energy '，方面的詞聾，顏色的飽和度編碼每個詞出現的頻率，高詞頻對應著高飽和顏色。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透過視覺化不僅可以看出這本書與能源有關 ，而且可以看出它實際描述的是能源的哪些方面 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[Collins 2009a]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4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g77c1a85e8b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6" name="Google Shape;1566;g77c1a85e8b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7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Google Shape;1578;g77c1a85e8b_3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9" name="Google Shape;1579;g77c1a85e8b_3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5b2b5e5bb9_2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5b2b5e5bb9_2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facebook.com/manucartoons/photos/a.113566055350963/549179125122985/?type=3&amp;__xts__%5B0%5D=68.ARB-oPXig7LaPmCXIhxkdsR6-r237BDWU-qU7fV0w649b3hcD9ADbrL4kd-oQ9WdnJT4ISRnmwuWpPdgGm8el_2o0noODhH77lUAinMfAOeTLIR2Fx10w3AcBWAvy-NA_2bWsBIhcD1_V6aCGP2xgszQl62ofgpb2MQR1JSeQjIM03ckYbTrandP3Mi2AUfEvIq8MXXla0XoGOnfUSH2HYJOr8jj5tSAO2eGwR5rTnQxtKctp5RjmzuAG8NHbfSX2NtZvAln_pqIldl0hjmpbQItYrgo3LkPTF2-U1Dk794pMSPsDubOqSEoDZeN8sYRphQ&amp;__tn__=-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5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g77c1a85e8b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7" name="Google Shape;1597;g77c1a85e8b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https://www.jishuwen.com/d/2G3V/zh-tw</a:t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9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77c1a85e8b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77c1a85e8b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https://www.jishuwen.com/d/2G3V/zh-tw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https://hackmd.io/@france5289/Word2Vec_1</a:t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9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g77c1a85e8b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1" name="Google Shape;1621;g77c1a85e8b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https://www.jishuwen.com/d/2G3V/zh-tw</a:t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9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g77c1a85e8b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1" name="Google Shape;1631;g77c1a85e8b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https://www.jishuwen.com/d/2G3V/zh-tw</a:t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3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g77c1a85e8b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5" name="Google Shape;1645;g77c1a85e8b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https://www.jishuwen.com/d/2G3V/zh-tw</a:t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3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g77c1a85e8b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5" name="Google Shape;1655;g77c1a85e8b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https://www.jishuwen.com/d/2G3V/zh-tw</a:t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3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g77c1a85e8b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5" name="Google Shape;1665;g77c1a85e8b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https://www.jishuwen.com/d/2G3V/zh-tw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https://blog.xuite.net/humira51/wretch/188490588-%E6%9D%B1%E8%A5%BF%E6%A9%AB%E8%B2%AB%E5%85%AC%E8%B7%AF%E7%89%8C%E6%A8%93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6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g805916593d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8" name="Google Shape;1678;g805916593d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https://www.jishuwen.com/d/2G3V/zh-tw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https://medium.com/genei-technology/richer-sentence-embeddings-using-sentence-bert-part-i-ce1d9e0b1343</a:t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7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g77c1a85e8b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9" name="Google Shape;1689;g77c1a85e8b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https://www.jishuwen.com/d/2G3V/zh-tw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https://medium.com/genei-technology/richer-sentence-embeddings-using-sentence-bert-part-i-ce1d9e0b1343</a:t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0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g77c1a85e8b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2" name="Google Shape;1702;g77c1a85e8b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https://www.jishuwen.com/d/2G3V/zh-tw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5b2b5e5bb9_15_8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5b2b5e5bb9_15_8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Moretti [Mor13] describes distant reading as ‘a little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pact with the devil: we know how to read texts, now let’s learn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not to read them’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3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77c1a85e8b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5" name="Google Shape;1715;g77c1a85e8b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https://www.jishuwen.com/d/2G3V/zh-tw</a:t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9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g77c1a85e8b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1" name="Google Shape;1731;g77c1a85e8b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https://mc.ai/predict-movie-reviews-with-bert/</a:t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g77c1a85e8b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3" name="Google Shape;1743;g77c1a85e8b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https://mc.ai/predict-movie-reviews-with-bert/</a:t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8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Google Shape;1759;g77c1a85e8b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0" name="Google Shape;1760;g77c1a85e8b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https://mc.ai/predict-movie-reviews-with-bert/</a:t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5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g77c1a85e8b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7" name="Google Shape;1777;g77c1a85e8b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Google Shape;1792;g5b2b5e5bb9_2_17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3" name="Google Shape;1793;g5b2b5e5bb9_2_17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https://www.tumblr.com/search/keyboard%20dog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「集合啦！動物森友會」引發一波玩家熱潮，老闆想請你分析網友討論動物森友會的內容，以此瞭解玩家市場。請問那種分析方法比較適合呢？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主題分析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島民命名實體分析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時間順序分析之主題流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情感分析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</a:t>
            </a:r>
            <a:r>
              <a:rPr lang="en"/>
              <a:t>語義</a:t>
            </a:r>
            <a:r>
              <a:rPr lang="en"/>
              <a:t>分析</a:t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9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g5b2b5e5bb9_2_16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1" name="Google Shape;1801;g5b2b5e5bb9_2_16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5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5b2b5e5bb9_13_16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5b2b5e5bb9_13_16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從描述性探勘到預測性比較：提出決策或假設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有明確分類的：不同版本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沒有明確分類的：給予標籤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6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g5b2b5e5bb9_16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8" name="Google Shape;1858;g5b2b5e5bb9_16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0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Google Shape;1871;g5b2b5e5bb9_13_17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2" name="Google Shape;1872;g5b2b5e5bb9_13_17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異同模式比較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自動分類：建立分類規則並應用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進階自動分類：複雜任務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3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fmla="val 8244818" name="adj1"/>
                  <a:gd fmla="val 16246175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fmla="val 8801158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fmla="val 1255410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" name="Google Shape;46;p2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2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11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72" name="Google Shape;172;p11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11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4" name="Google Shape;174;p11"/>
          <p:cNvSpPr txBox="1"/>
          <p:nvPr>
            <p:ph idx="1" type="body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/>
        </p:txBody>
      </p:sp>
      <p:sp>
        <p:nvSpPr>
          <p:cNvPr id="175" name="Google Shape;175;p1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177;p12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78" name="Google Shape;178;p12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79" name="Google Shape;179;p12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12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12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12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3" name="Google Shape;183;p12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84" name="Google Shape;184;p12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" name="Google Shape;185;p12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p12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p12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12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9" name="Google Shape;189;p12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90" name="Google Shape;190;p12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12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12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" name="Google Shape;193;p12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4" name="Google Shape;194;p12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95" name="Google Shape;195;p12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12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12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8" name="Google Shape;198;p12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99" name="Google Shape;199;p12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p12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" name="Google Shape;201;p12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" name="Google Shape;202;p12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" name="Google Shape;203;p12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4" name="Google Shape;204;p12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205" name="Google Shape;205;p12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12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12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" name="Google Shape;208;p12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9" name="Google Shape;209;p12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210" name="Google Shape;210;p12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2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2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3" name="Google Shape;213;p12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214" name="Google Shape;214;p12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" name="Google Shape;215;p12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12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12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" name="Google Shape;218;p12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9" name="Google Shape;219;p12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220" name="Google Shape;220;p12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12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12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" name="Google Shape;223;p12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4" name="Google Shape;224;p12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225" name="Google Shape;225;p12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12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Google Shape;227;p12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" name="Google Shape;228;p12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9" name="Google Shape;229;p12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230" name="Google Shape;230;p12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p12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12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3" name="Google Shape;233;p12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234" name="Google Shape;234;p12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" name="Google Shape;235;p12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12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" name="Google Shape;237;p12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8" name="Google Shape;238;p12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39" name="Google Shape;239;p12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" name="Google Shape;240;p12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12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" name="Google Shape;242;p12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3" name="Google Shape;243;p12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44" name="Google Shape;244;p12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12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12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12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12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9" name="Google Shape;249;p12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50" name="Google Shape;250;p12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12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12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12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4" name="Google Shape;254;p12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55" name="Google Shape;255;p12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12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12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8" name="Google Shape;258;p12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59" name="Google Shape;259;p12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" name="Google Shape;260;p12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12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12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3" name="Google Shape;263;p12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64" name="Google Shape;264;p12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12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12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12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" name="Google Shape;268;p12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9" name="Google Shape;269;p12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70" name="Google Shape;270;p12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" name="Google Shape;271;p12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" name="Google Shape;272;p12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" name="Google Shape;273;p12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4" name="Google Shape;274;p12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75" name="Google Shape;275;p12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" name="Google Shape;276;p12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" name="Google Shape;277;p12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8" name="Google Shape;278;p12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79" name="Google Shape;279;p12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" name="Google Shape;280;p12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" name="Google Shape;281;p12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" name="Google Shape;282;p12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" name="Google Shape;283;p12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4" name="Google Shape;284;p12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85" name="Google Shape;285;p12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" name="Google Shape;286;p12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" name="Google Shape;287;p12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" name="Google Shape;288;p12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9" name="Google Shape;289;p12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90" name="Google Shape;290;p12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" name="Google Shape;291;p12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" name="Google Shape;292;p12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" name="Google Shape;293;p12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4" name="Google Shape;294;p12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95" name="Google Shape;295;p12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" name="Google Shape;296;p12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" name="Google Shape;297;p12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8" name="Google Shape;298;p12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99" name="Google Shape;299;p12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" name="Google Shape;300;p12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" name="Google Shape;301;p12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" name="Google Shape;302;p12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03" name="Google Shape;303;p12"/>
          <p:cNvSpPr txBox="1"/>
          <p:nvPr>
            <p:ph hasCustomPrompt="1" type="title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2"/>
          <p:cNvSpPr txBox="1"/>
          <p:nvPr>
            <p:ph idx="1" type="body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238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5" name="Google Shape;305;p1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Black)">
  <p:cSld name="BLANK_1">
    <p:bg>
      <p:bgPr>
        <a:solidFill>
          <a:srgbClr val="000000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4"/>
          <p:cNvSpPr/>
          <p:nvPr/>
        </p:nvSpPr>
        <p:spPr>
          <a:xfrm>
            <a:off x="8735525" y="4802825"/>
            <a:ext cx="261900" cy="261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14"/>
          <p:cNvSpPr txBox="1"/>
          <p:nvPr>
            <p:ph idx="12" type="sldNum"/>
          </p:nvPr>
        </p:nvSpPr>
        <p:spPr>
          <a:xfrm>
            <a:off x="8618002" y="4736975"/>
            <a:ext cx="501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2" name="Google Shape;82;p3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Google Shape;83;p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(Sub H2)">
  <p:cSld name="SECTION_HEADER_1">
    <p:bg>
      <p:bgPr>
        <a:solidFill>
          <a:srgbClr val="CCCCCC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86" name="Google Shape;86;p4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87" name="Google Shape;87;p4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9" name="Google Shape;89;p4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90" name="Google Shape;90;p4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3" name="Google Shape;93;p4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94" name="Google Shape;94;p4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98" name="Google Shape;98;p4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99" name="Google Shape;99;p4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100" name="Google Shape;100;p4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2" name="Google Shape;102;p4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6" name="Google Shape;106;p4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107" name="Google Shape;107;p4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1" name="Google Shape;111;p4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112" name="Google Shape;112;p4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17" name="Google Shape;117;p4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18" name="Google Shape;118;p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000000"/>
                </a:solidFill>
              </a:defRPr>
            </a:lvl1pPr>
            <a:lvl2pPr lvl="1" rtl="0">
              <a:buNone/>
              <a:defRPr>
                <a:solidFill>
                  <a:srgbClr val="000000"/>
                </a:solidFill>
              </a:defRPr>
            </a:lvl2pPr>
            <a:lvl3pPr lvl="2" rtl="0">
              <a:buNone/>
              <a:defRPr>
                <a:solidFill>
                  <a:srgbClr val="000000"/>
                </a:solidFill>
              </a:defRPr>
            </a:lvl3pPr>
            <a:lvl4pPr lvl="3" rtl="0">
              <a:buNone/>
              <a:defRPr>
                <a:solidFill>
                  <a:srgbClr val="000000"/>
                </a:solidFill>
              </a:defRPr>
            </a:lvl4pPr>
            <a:lvl5pPr lvl="4" rtl="0">
              <a:buNone/>
              <a:defRPr>
                <a:solidFill>
                  <a:srgbClr val="000000"/>
                </a:solidFill>
              </a:defRPr>
            </a:lvl5pPr>
            <a:lvl6pPr lvl="5" rtl="0">
              <a:buNone/>
              <a:defRPr>
                <a:solidFill>
                  <a:srgbClr val="000000"/>
                </a:solidFill>
              </a:defRPr>
            </a:lvl6pPr>
            <a:lvl7pPr lvl="6" rtl="0">
              <a:buNone/>
              <a:defRPr>
                <a:solidFill>
                  <a:srgbClr val="000000"/>
                </a:solidFill>
              </a:defRPr>
            </a:lvl7pPr>
            <a:lvl8pPr lvl="7" rtl="0">
              <a:buNone/>
              <a:defRPr>
                <a:solidFill>
                  <a:srgbClr val="000000"/>
                </a:solidFill>
              </a:defRPr>
            </a:lvl8pPr>
            <a:lvl9pPr lvl="8" rtl="0"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1" name="Google Shape;121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3" name="Google Shape;123;p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4" name="Google Shape;124;p5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5" name="Google Shape;125;p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8" name="Google Shape;128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0" name="Google Shape;130;p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1" name="Google Shape;131;p6"/>
          <p:cNvSpPr txBox="1"/>
          <p:nvPr>
            <p:ph idx="1" type="body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2" name="Google Shape;132;p6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3" name="Google Shape;133;p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36" name="Google Shape;136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8" name="Google Shape;138;p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9" name="Google Shape;139;p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8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42" name="Google Shape;142;p8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4" name="Google Shape;144;p8"/>
          <p:cNvSpPr txBox="1"/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5" name="Google Shape;145;p8"/>
          <p:cNvSpPr txBox="1"/>
          <p:nvPr>
            <p:ph idx="1" type="body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46" name="Google Shape;146;p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9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49" name="Google Shape;149;p9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50" name="Google Shape;150;p9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9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9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3" name="Google Shape;153;p9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54" name="Google Shape;154;p9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" name="Google Shape;155;p9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9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7" name="Google Shape;157;p9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58" name="Google Shape;158;p9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" name="Google Shape;159;p9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60" name="Google Shape;160;p9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1" name="Google Shape;161;p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64" name="Google Shape;164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6" name="Google Shape;166;p10"/>
          <p:cNvSpPr txBox="1"/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7" name="Google Shape;167;p10"/>
          <p:cNvSpPr txBox="1"/>
          <p:nvPr>
            <p:ph idx="1" type="subTitle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8" name="Google Shape;168;p10"/>
          <p:cNvSpPr txBox="1"/>
          <p:nvPr>
            <p:ph idx="2" type="body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69" name="Google Shape;169;p1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ment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●"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3238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pudding@nccu.edu.tw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gif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0.xml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38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78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82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91.png"/><Relationship Id="rId4" Type="http://schemas.openxmlformats.org/officeDocument/2006/relationships/image" Target="../media/image85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93.png"/><Relationship Id="rId4" Type="http://schemas.openxmlformats.org/officeDocument/2006/relationships/image" Target="../media/image88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88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90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92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9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95.png"/><Relationship Id="rId4" Type="http://schemas.openxmlformats.org/officeDocument/2006/relationships/image" Target="../media/image97.png"/><Relationship Id="rId5" Type="http://schemas.openxmlformats.org/officeDocument/2006/relationships/image" Target="../media/image94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94.png"/><Relationship Id="rId4" Type="http://schemas.openxmlformats.org/officeDocument/2006/relationships/image" Target="../media/image96.png"/><Relationship Id="rId5" Type="http://schemas.openxmlformats.org/officeDocument/2006/relationships/image" Target="../media/image99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98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7.png"/><Relationship Id="rId4" Type="http://schemas.openxmlformats.org/officeDocument/2006/relationships/image" Target="../media/image103.png"/><Relationship Id="rId5" Type="http://schemas.openxmlformats.org/officeDocument/2006/relationships/image" Target="../media/image96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7.png"/><Relationship Id="rId4" Type="http://schemas.openxmlformats.org/officeDocument/2006/relationships/image" Target="../media/image103.png"/><Relationship Id="rId5" Type="http://schemas.openxmlformats.org/officeDocument/2006/relationships/image" Target="../media/image96.pn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101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6.xml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7.xml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8.xml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9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0.xml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96.png"/><Relationship Id="rId4" Type="http://schemas.openxmlformats.org/officeDocument/2006/relationships/image" Target="../media/image7.pn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2.xml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3.xml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111.png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106.png"/><Relationship Id="rId4" Type="http://schemas.openxmlformats.org/officeDocument/2006/relationships/image" Target="../media/image107.png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79.png"/></Relationships>
</file>

<file path=ppt/slides/_rels/slide1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102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2.png"/></Relationships>
</file>

<file path=ppt/slides/_rels/slide1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1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0.xml"/></Relationships>
</file>

<file path=ppt/slides/_rels/slide1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113.png"/></Relationships>
</file>

<file path=ppt/slides/_rels/slide1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116.png"/><Relationship Id="rId4" Type="http://schemas.openxmlformats.org/officeDocument/2006/relationships/image" Target="../media/image114.png"/><Relationship Id="rId5" Type="http://schemas.openxmlformats.org/officeDocument/2006/relationships/image" Target="../media/image121.png"/></Relationships>
</file>

<file path=ppt/slides/_rels/slide1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119.png"/></Relationships>
</file>

<file path=ppt/slides/_rels/slide1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4.xml"/><Relationship Id="rId3" Type="http://schemas.openxmlformats.org/officeDocument/2006/relationships/image" Target="../media/image120.png"/></Relationships>
</file>

<file path=ppt/slides/_rels/slide1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117.png"/><Relationship Id="rId4" Type="http://schemas.openxmlformats.org/officeDocument/2006/relationships/image" Target="../media/image134.png"/></Relationships>
</file>

<file path=ppt/slides/_rels/slide1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122.png"/><Relationship Id="rId4" Type="http://schemas.openxmlformats.org/officeDocument/2006/relationships/image" Target="../media/image125.png"/></Relationships>
</file>

<file path=ppt/slides/_rels/slide1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122.png"/><Relationship Id="rId4" Type="http://schemas.openxmlformats.org/officeDocument/2006/relationships/image" Target="../media/image125.png"/></Relationships>
</file>

<file path=ppt/slides/_rels/slide1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122.png"/><Relationship Id="rId4" Type="http://schemas.openxmlformats.org/officeDocument/2006/relationships/image" Target="../media/image125.png"/></Relationships>
</file>

<file path=ppt/slides/_rels/slide1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9.xml"/><Relationship Id="rId3" Type="http://schemas.openxmlformats.org/officeDocument/2006/relationships/image" Target="../media/image1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s/_rels/slide1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136.png"/><Relationship Id="rId4" Type="http://schemas.openxmlformats.org/officeDocument/2006/relationships/image" Target="../media/image132.jpg"/><Relationship Id="rId5" Type="http://schemas.openxmlformats.org/officeDocument/2006/relationships/image" Target="../media/image123.jpg"/></Relationships>
</file>

<file path=ppt/slides/_rels/slide1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1.xml"/><Relationship Id="rId3" Type="http://schemas.openxmlformats.org/officeDocument/2006/relationships/image" Target="../media/image13.png"/></Relationships>
</file>

<file path=ppt/slides/_rels/slide1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2.xml"/></Relationships>
</file>

<file path=ppt/slides/_rels/slide1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3.xml"/><Relationship Id="rId3" Type="http://schemas.openxmlformats.org/officeDocument/2006/relationships/image" Target="../media/image129.jpg"/><Relationship Id="rId4" Type="http://schemas.openxmlformats.org/officeDocument/2006/relationships/image" Target="../media/image128.jpg"/><Relationship Id="rId5" Type="http://schemas.openxmlformats.org/officeDocument/2006/relationships/image" Target="../media/image126.png"/></Relationships>
</file>

<file path=ppt/slides/_rels/slide1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4.xml"/><Relationship Id="rId3" Type="http://schemas.openxmlformats.org/officeDocument/2006/relationships/image" Target="../media/image133.png"/></Relationships>
</file>

<file path=ppt/slides/_rels/slide145.xml.rels><?xml version="1.0" encoding="UTF-8" standalone="yes"?><Relationships xmlns="http://schemas.openxmlformats.org/package/2006/relationships"><Relationship Id="rId20" Type="http://schemas.openxmlformats.org/officeDocument/2006/relationships/hyperlink" Target="https://hortonworks.com/blog/7-key-drivers-for-the-big-data-market/" TargetMode="External"/><Relationship Id="rId11" Type="http://schemas.openxmlformats.org/officeDocument/2006/relationships/hyperlink" Target="http://arxiv.org/abs/1803.11175" TargetMode="External"/><Relationship Id="rId22" Type="http://schemas.openxmlformats.org/officeDocument/2006/relationships/hyperlink" Target="https://doi.org/10.1109/TVCG.2009.165" TargetMode="External"/><Relationship Id="rId10" Type="http://schemas.openxmlformats.org/officeDocument/2006/relationships/hyperlink" Target="https://doi.org/10.1038/476018a" TargetMode="External"/><Relationship Id="rId21" Type="http://schemas.openxmlformats.org/officeDocument/2006/relationships/hyperlink" Target="https://hortonworks.com/blog/7-key-drivers-for-the-big-data-market/" TargetMode="External"/><Relationship Id="rId13" Type="http://schemas.openxmlformats.org/officeDocument/2006/relationships/hyperlink" Target="https://doi.org/10.1097/jnr.0000000000000295" TargetMode="External"/><Relationship Id="rId12" Type="http://schemas.openxmlformats.org/officeDocument/2006/relationships/hyperlink" Target="http://arxiv.org/abs/1803.11175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5.xml"/><Relationship Id="rId3" Type="http://schemas.openxmlformats.org/officeDocument/2006/relationships/hyperlink" Target="https://medium.com/@benwanmurmur/%E4%BB%80%E9%BA%BC%E6%99%82%E5%80%99%EF%BD%95%EF%BD%98%E8%B7%9F%E6%95%B8%E6%93%9A%E6%88%90%E7%82%BA%E4%BA%86%E6%9C%80%E5%8F%AF%E6%80%95%E7%9A%84%E6%AD%A6%E5%99%A8-%E5%BE%9E-%E8%84%AB%E6%AD%90%E4%B9%8B%E6%88%B0-%E5%8F%8D%E8%A7%80%E5%8F%B0%E7%81%A3-483c255c2365" TargetMode="External"/><Relationship Id="rId4" Type="http://schemas.openxmlformats.org/officeDocument/2006/relationships/hyperlink" Target="https://medium.com/@benwanmurmur/%E4%BB%80%E9%BA%BC%E6%99%82%E5%80%99%EF%BD%95%EF%BD%98%E8%B7%9F%E6%95%B8%E6%93%9A%E6%88%90%E7%82%BA%E4%BA%86%E6%9C%80%E5%8F%AF%E6%80%95%E7%9A%84%E6%AD%A6%E5%99%A8-%E5%BE%9E-%E8%84%AB%E6%AD%90%E4%B9%8B%E6%88%B0-%E5%8F%8D%E8%A7%80%E5%8F%B0%E7%81%A3-483c255c2365" TargetMode="External"/><Relationship Id="rId9" Type="http://schemas.openxmlformats.org/officeDocument/2006/relationships/hyperlink" Target="https://doi.org/10.1145/2133806.2133826" TargetMode="External"/><Relationship Id="rId15" Type="http://schemas.openxmlformats.org/officeDocument/2006/relationships/hyperlink" Target="https://doi.org/10.1109/VAST.2009.5333443" TargetMode="External"/><Relationship Id="rId14" Type="http://schemas.openxmlformats.org/officeDocument/2006/relationships/hyperlink" Target="https://doi.org/10.1097/jnr.0000000000000295" TargetMode="External"/><Relationship Id="rId17" Type="http://schemas.openxmlformats.org/officeDocument/2006/relationships/hyperlink" Target="https://doi.org/10.1111/j.1467-8659.2009.01439.x" TargetMode="External"/><Relationship Id="rId16" Type="http://schemas.openxmlformats.org/officeDocument/2006/relationships/hyperlink" Target="https://doi.org/10.1109/VAST.2009.5333443" TargetMode="External"/><Relationship Id="rId5" Type="http://schemas.openxmlformats.org/officeDocument/2006/relationships/hyperlink" Target="https://medium.com/@benwanmurmur/%E4%BB%80%E9%BA%BC%E6%99%82%E5%80%99%EF%BD%95%EF%BD%98%E8%B7%9F%E6%95%B8%E6%93%9A%E6%88%90%E7%82%BA%E4%BA%86%E6%9C%80%E5%8F%AF%E6%80%95%E7%9A%84%E6%AD%A6%E5%99%A8-%E5%BE%9E-%E8%84%AB%E6%AD%90%E4%B9%8B%E6%88%B0-%E5%8F%8D%E8%A7%80%E5%8F%B0%E7%81%A3-483c255c2365" TargetMode="External"/><Relationship Id="rId19" Type="http://schemas.openxmlformats.org/officeDocument/2006/relationships/hyperlink" Target="https://hortonworks.com/blog/7-key-drivers-for-the-big-data-market/" TargetMode="External"/><Relationship Id="rId6" Type="http://schemas.openxmlformats.org/officeDocument/2006/relationships/hyperlink" Target="https://doi.org/10.1093/llc/fqu017" TargetMode="External"/><Relationship Id="rId18" Type="http://schemas.openxmlformats.org/officeDocument/2006/relationships/hyperlink" Target="https://doi.org/10.1111/j.1467-8659.2009.01439.x" TargetMode="External"/><Relationship Id="rId7" Type="http://schemas.openxmlformats.org/officeDocument/2006/relationships/hyperlink" Target="https://doi.org/10.1093/llc/fqu017" TargetMode="External"/><Relationship Id="rId8" Type="http://schemas.openxmlformats.org/officeDocument/2006/relationships/hyperlink" Target="https://doi.org/10.1145/2133806.2133826" TargetMode="External"/></Relationships>
</file>

<file path=ppt/slides/_rels/slide146.xml.rels><?xml version="1.0" encoding="UTF-8" standalone="yes"?><Relationships xmlns="http://schemas.openxmlformats.org/package/2006/relationships"><Relationship Id="rId20" Type="http://schemas.openxmlformats.org/officeDocument/2006/relationships/hyperlink" Target="http://juxtacommons.org" TargetMode="External"/><Relationship Id="rId11" Type="http://schemas.openxmlformats.org/officeDocument/2006/relationships/hyperlink" Target="https://medium.com/@lettier/how-does-lda-work-ill-explain-using-emoji-108abf40fa7d" TargetMode="External"/><Relationship Id="rId10" Type="http://schemas.openxmlformats.org/officeDocument/2006/relationships/hyperlink" Target="https://medium.com/@lettier/how-does-lda-work-ill-explain-using-emoji-108abf40fa7d" TargetMode="External"/><Relationship Id="rId21" Type="http://schemas.openxmlformats.org/officeDocument/2006/relationships/hyperlink" Target="https://doi.org/10.1109/VAST.2009.5333919" TargetMode="External"/><Relationship Id="rId13" Type="http://schemas.openxmlformats.org/officeDocument/2006/relationships/hyperlink" Target="https://doi.org/10.1145/2089094.2089101" TargetMode="External"/><Relationship Id="rId12" Type="http://schemas.openxmlformats.org/officeDocument/2006/relationships/hyperlink" Target="https://doi.org/10.1145/2089094.2089101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6.xml"/><Relationship Id="rId3" Type="http://schemas.openxmlformats.org/officeDocument/2006/relationships/hyperlink" Target="https://doi.org/10.1109/INFVIS.2000.885098" TargetMode="External"/><Relationship Id="rId4" Type="http://schemas.openxmlformats.org/officeDocument/2006/relationships/hyperlink" Target="https://doi.org/10.1109/INFVIS.2000.885098" TargetMode="External"/><Relationship Id="rId9" Type="http://schemas.openxmlformats.org/officeDocument/2006/relationships/hyperlink" Target="https://medium.com/@lettier/how-does-lda-work-ill-explain-using-emoji-108abf40fa7d" TargetMode="External"/><Relationship Id="rId15" Type="http://schemas.openxmlformats.org/officeDocument/2006/relationships/hyperlink" Target="https://www.facebook.com/manucartoons/photos/a.113566055350963/549179125122985/?type=3&amp;__xts__%5B0%5D=68.ARAYGabAk-tAK37OktEi-emoKqSU8RbReNymfAMgiXKJAU56ROFWtbE_nnj1mCe_NmfoCZEsLZwf9kk96WQVFEXscuKqo8T9vJyJshNyPYWGiYOr_j1Vdjll14OOKWs0pFYRUGWtb7zO2YRRWCqcyNGs_q2Xsw7dw5cqgESF5MaVejZOOulo3Wxu2vq56nhf_q-9r9WyE1ixVlpV4DiiAr-SXmy2lIZ6Zvab0cry-13b0LpJ0QdVDKXK5kiluVIE1OHv-kRbOhntqwS99WxGdrxuamU3yM8fIbkOGy8rWIw7OLvU6rZIl9W1zRkbfW8_7Wg&amp;__tn__=-R" TargetMode="External"/><Relationship Id="rId14" Type="http://schemas.openxmlformats.org/officeDocument/2006/relationships/hyperlink" Target="https://www.facebook.com/manucartoons/photos/a.113566055350963/549179125122985/?type=3&amp;__xts__%5B0%5D=68.ARAYGabAk-tAK37OktEi-emoKqSU8RbReNymfAMgiXKJAU56ROFWtbE_nnj1mCe_NmfoCZEsLZwf9kk96WQVFEXscuKqo8T9vJyJshNyPYWGiYOr_j1Vdjll14OOKWs0pFYRUGWtb7zO2YRRWCqcyNGs_q2Xsw7dw5cqgESF5MaVejZOOulo3Wxu2vq56nhf_q-9r9WyE1ixVlpV4DiiAr-SXmy2lIZ6Zvab0cry-13b0LpJ0QdVDKXK5kiluVIE1OHv-kRbOhntqwS99WxGdrxuamU3yM8fIbkOGy8rWIw7OLvU6rZIl9W1zRkbfW8_7Wg&amp;__tn__=-R" TargetMode="External"/><Relationship Id="rId17" Type="http://schemas.openxmlformats.org/officeDocument/2006/relationships/hyperlink" Target="https://doi.org/10.1109/TVCG.2015.2467811" TargetMode="External"/><Relationship Id="rId16" Type="http://schemas.openxmlformats.org/officeDocument/2006/relationships/hyperlink" Target="https://www.facebook.com/manucartoons/photos/a.113566055350963/549179125122985/?type=3&amp;__xts__%5B0%5D=68.ARAYGabAk-tAK37OktEi-emoKqSU8RbReNymfAMgiXKJAU56ROFWtbE_nnj1mCe_NmfoCZEsLZwf9kk96WQVFEXscuKqo8T9vJyJshNyPYWGiYOr_j1Vdjll14OOKWs0pFYRUGWtb7zO2YRRWCqcyNGs_q2Xsw7dw5cqgESF5MaVejZOOulo3Wxu2vq56nhf_q-9r9WyE1ixVlpV4DiiAr-SXmy2lIZ6Zvab0cry-13b0LpJ0QdVDKXK5kiluVIE1OHv-kRbOhntqwS99WxGdrxuamU3yM8fIbkOGy8rWIw7OLvU6rZIl9W1zRkbfW8_7Wg&amp;__tn__=-R" TargetMode="External"/><Relationship Id="rId5" Type="http://schemas.openxmlformats.org/officeDocument/2006/relationships/hyperlink" Target="https://doi.org/10.4324/9781315592596-12" TargetMode="External"/><Relationship Id="rId19" Type="http://schemas.openxmlformats.org/officeDocument/2006/relationships/hyperlink" Target="http://juxtacommons.org" TargetMode="External"/><Relationship Id="rId6" Type="http://schemas.openxmlformats.org/officeDocument/2006/relationships/hyperlink" Target="https://doi.org/10.4324/9781315592596-12" TargetMode="External"/><Relationship Id="rId18" Type="http://schemas.openxmlformats.org/officeDocument/2006/relationships/hyperlink" Target="http://juxtacommons.org" TargetMode="External"/><Relationship Id="rId7" Type="http://schemas.openxmlformats.org/officeDocument/2006/relationships/hyperlink" Target="https://doi.org/10.1093/llc/fqv049" TargetMode="External"/><Relationship Id="rId8" Type="http://schemas.openxmlformats.org/officeDocument/2006/relationships/hyperlink" Target="https://doi.org/10.1093/llc/fqv049" TargetMode="External"/></Relationships>
</file>

<file path=ppt/slides/_rels/slide147.xml.rels><?xml version="1.0" encoding="UTF-8" standalone="yes"?><Relationships xmlns="http://schemas.openxmlformats.org/package/2006/relationships"><Relationship Id="rId11" Type="http://schemas.openxmlformats.org/officeDocument/2006/relationships/hyperlink" Target="https://kops.uni-konstanz.de/handle/123456789/5946" TargetMode="External"/><Relationship Id="rId10" Type="http://schemas.openxmlformats.org/officeDocument/2006/relationships/hyperlink" Target="https://kops.uni-konstanz.de/handle/123456789/5946" TargetMode="External"/><Relationship Id="rId13" Type="http://schemas.openxmlformats.org/officeDocument/2006/relationships/hyperlink" Target="https://doi.org/10.1002/(SICI)1097-4571(1999)50:13%3C1224::AID-ASI8%3E3.0.CO;2-4" TargetMode="External"/><Relationship Id="rId12" Type="http://schemas.openxmlformats.org/officeDocument/2006/relationships/hyperlink" Target="https://doi.org/10.1002/(SICI)1097-4571(1999)50:13%3C1224::AID-ASI8%3E3.0.CO;2-4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7.xml"/><Relationship Id="rId3" Type="http://schemas.openxmlformats.org/officeDocument/2006/relationships/hyperlink" Target="https://doi.org/10.1111/cgf.12618" TargetMode="External"/><Relationship Id="rId4" Type="http://schemas.openxmlformats.org/officeDocument/2006/relationships/hyperlink" Target="https://doi.org/10.1111/cgf.12618" TargetMode="External"/><Relationship Id="rId9" Type="http://schemas.openxmlformats.org/officeDocument/2006/relationships/hyperlink" Target="https://kops.uni-konstanz.de/handle/123456789/5946" TargetMode="External"/><Relationship Id="rId5" Type="http://schemas.openxmlformats.org/officeDocument/2006/relationships/hyperlink" Target="https://doi.org/10.1145/2460296.2460307" TargetMode="External"/><Relationship Id="rId6" Type="http://schemas.openxmlformats.org/officeDocument/2006/relationships/hyperlink" Target="https://doi.org/10.1145/2460296.2460307" TargetMode="External"/><Relationship Id="rId7" Type="http://schemas.openxmlformats.org/officeDocument/2006/relationships/hyperlink" Target="https://doi.org/10.1057/palgrave.ivs.9500180" TargetMode="External"/><Relationship Id="rId8" Type="http://schemas.openxmlformats.org/officeDocument/2006/relationships/hyperlink" Target="https://doi.org/10.1057/palgrave.ivs.9500180" TargetMode="External"/></Relationships>
</file>

<file path=ppt/slides/_rels/slide1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8.xml"/><Relationship Id="rId3" Type="http://schemas.openxmlformats.org/officeDocument/2006/relationships/image" Target="../media/image1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hyperlink" Target="http://roadtrippers.com/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image" Target="../media/image11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0.png"/><Relationship Id="rId4" Type="http://schemas.openxmlformats.org/officeDocument/2006/relationships/image" Target="../media/image52.png"/><Relationship Id="rId5" Type="http://schemas.openxmlformats.org/officeDocument/2006/relationships/image" Target="../media/image61.png"/><Relationship Id="rId6" Type="http://schemas.openxmlformats.org/officeDocument/2006/relationships/image" Target="../media/image19.png"/><Relationship Id="rId7" Type="http://schemas.openxmlformats.org/officeDocument/2006/relationships/image" Target="../media/image1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1.gif"/><Relationship Id="rId4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6.jpg"/><Relationship Id="rId4" Type="http://schemas.openxmlformats.org/officeDocument/2006/relationships/image" Target="../media/image24.png"/><Relationship Id="rId5" Type="http://schemas.openxmlformats.org/officeDocument/2006/relationships/image" Target="../media/image2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5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3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8.png"/><Relationship Id="rId4" Type="http://schemas.openxmlformats.org/officeDocument/2006/relationships/image" Target="../media/image41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2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2.png"/><Relationship Id="rId4" Type="http://schemas.openxmlformats.org/officeDocument/2006/relationships/image" Target="../media/image46.png"/><Relationship Id="rId5" Type="http://schemas.openxmlformats.org/officeDocument/2006/relationships/image" Target="../media/image43.png"/><Relationship Id="rId6" Type="http://schemas.openxmlformats.org/officeDocument/2006/relationships/image" Target="../media/image51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3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3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9.png"/><Relationship Id="rId4" Type="http://schemas.openxmlformats.org/officeDocument/2006/relationships/image" Target="../media/image53.png"/><Relationship Id="rId5" Type="http://schemas.openxmlformats.org/officeDocument/2006/relationships/image" Target="../media/image50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8.png"/><Relationship Id="rId4" Type="http://schemas.openxmlformats.org/officeDocument/2006/relationships/image" Target="../media/image55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4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2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18.png"/><Relationship Id="rId4" Type="http://schemas.openxmlformats.org/officeDocument/2006/relationships/image" Target="../media/image100.png"/><Relationship Id="rId5" Type="http://schemas.openxmlformats.org/officeDocument/2006/relationships/image" Target="../media/image60.png"/><Relationship Id="rId6" Type="http://schemas.openxmlformats.org/officeDocument/2006/relationships/image" Target="../media/image6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gif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8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3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9.gif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5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64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64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67.png"/><Relationship Id="rId4" Type="http://schemas.openxmlformats.org/officeDocument/2006/relationships/image" Target="../media/image137.png"/><Relationship Id="rId5" Type="http://schemas.openxmlformats.org/officeDocument/2006/relationships/image" Target="../media/image86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66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68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24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71.png"/><Relationship Id="rId4" Type="http://schemas.openxmlformats.org/officeDocument/2006/relationships/image" Target="../media/image66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79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74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76.png"/><Relationship Id="rId4" Type="http://schemas.openxmlformats.org/officeDocument/2006/relationships/image" Target="../media/image72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73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7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84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77.png"/><Relationship Id="rId4" Type="http://schemas.openxmlformats.org/officeDocument/2006/relationships/image" Target="../media/image83.png"/><Relationship Id="rId5" Type="http://schemas.openxmlformats.org/officeDocument/2006/relationships/image" Target="../media/image87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87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66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81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8.xml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5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Text Analysis </a:t>
            </a:r>
            <a:br>
              <a:rPr lang="en" sz="2400"/>
            </a:br>
            <a:r>
              <a:rPr lang="en" sz="2400"/>
              <a:t>I</a:t>
            </a:r>
            <a:r>
              <a:rPr lang="en" sz="2400"/>
              <a:t>n the age of Big Data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大數據時代下的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文本分析</a:t>
            </a:r>
            <a:endParaRPr/>
          </a:p>
        </p:txBody>
      </p:sp>
      <p:sp>
        <p:nvSpPr>
          <p:cNvPr id="316" name="Google Shape;316;p15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政大圖書資訊與檔案學研究所 博士候選人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陳勇汀 </a:t>
            </a:r>
            <a:r>
              <a:rPr lang="en" u="sng">
                <a:hlinkClick r:id="rId3"/>
              </a:rPr>
              <a:t>pudding@nccu.edu.tw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2020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 txBox="1"/>
          <p:nvPr>
            <p:ph idx="1" type="body"/>
          </p:nvPr>
        </p:nvSpPr>
        <p:spPr>
          <a:xfrm>
            <a:off x="4880350" y="1672125"/>
            <a:ext cx="3513600" cy="274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Distant </a:t>
            </a:r>
            <a:r>
              <a:rPr lang="en"/>
              <a:t>Reading, Macro-Analysis</a:t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遠讀</a:t>
            </a:r>
            <a:endParaRPr b="1" sz="2400"/>
          </a:p>
        </p:txBody>
      </p:sp>
      <p:sp>
        <p:nvSpPr>
          <p:cNvPr id="415" name="Google Shape;415;p24"/>
          <p:cNvSpPr txBox="1"/>
          <p:nvPr>
            <p:ph idx="1" type="body"/>
          </p:nvPr>
        </p:nvSpPr>
        <p:spPr>
          <a:xfrm>
            <a:off x="1303800" y="1672125"/>
            <a:ext cx="3513600" cy="274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Close Reading, Micro-Analysis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近讀</a:t>
            </a:r>
            <a:endParaRPr b="1" sz="2400"/>
          </a:p>
        </p:txBody>
      </p:sp>
      <p:sp>
        <p:nvSpPr>
          <p:cNvPr id="416" name="Google Shape;416;p24"/>
          <p:cNvSpPr/>
          <p:nvPr/>
        </p:nvSpPr>
        <p:spPr>
          <a:xfrm>
            <a:off x="1319350" y="2545375"/>
            <a:ext cx="2293500" cy="1967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2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文本分析傳統上的兩種類型</a:t>
            </a:r>
            <a:endParaRPr/>
          </a:p>
        </p:txBody>
      </p:sp>
      <p:sp>
        <p:nvSpPr>
          <p:cNvPr id="418" name="Google Shape;418;p2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19" name="Google Shape;419;p24"/>
          <p:cNvGrpSpPr/>
          <p:nvPr/>
        </p:nvGrpSpPr>
        <p:grpSpPr>
          <a:xfrm>
            <a:off x="6040750" y="2466700"/>
            <a:ext cx="2293553" cy="2293553"/>
            <a:chOff x="278350" y="271425"/>
            <a:chExt cx="4728000" cy="4728000"/>
          </a:xfrm>
        </p:grpSpPr>
        <p:sp>
          <p:nvSpPr>
            <p:cNvPr id="420" name="Google Shape;420;p24"/>
            <p:cNvSpPr/>
            <p:nvPr/>
          </p:nvSpPr>
          <p:spPr>
            <a:xfrm>
              <a:off x="278350" y="271425"/>
              <a:ext cx="4728000" cy="47280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4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14288" rotWithShape="0" algn="bl" dir="5400000" dist="9525">
                <a:srgbClr val="FFFFFF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21" name="Google Shape;421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79851" y="589100"/>
              <a:ext cx="4053851" cy="4192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2" name="Google Shape;422;p24"/>
          <p:cNvSpPr txBox="1"/>
          <p:nvPr>
            <p:ph idx="1" type="body"/>
          </p:nvPr>
        </p:nvSpPr>
        <p:spPr>
          <a:xfrm>
            <a:off x="1319350" y="2545375"/>
            <a:ext cx="573600" cy="19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一山如畫對清江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一生心</a:t>
            </a: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400"/>
              <a:t>向誰論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一見佳人便喜歡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今年好</a:t>
            </a: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400"/>
              <a:t>一番新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心頭理曲強詞遮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去年百</a:t>
            </a: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400"/>
              <a:t>頗相宜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田園價貫好商量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花開花謝在春風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彼此家居只一山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家道豊腴自飽溫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病患時時命蹇衰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陰裏詳看怪爾曹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蛩吟唧唧守孤幃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勞心汨汨竟何歸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與君夙昔結成冤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隨分堂前赴粥饘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憶昔蘭房分半釵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艱難險阻路蹊蹺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今年禾穀不如前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木有根荄水有源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北山門外好安居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一春風雨正瀟瀟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一朝無</a:t>
            </a: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400"/>
              <a:t>忽遭官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三千法律八千文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子有三般不自由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世間萬物各有主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君今庚甲未亨通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君是山中萬戶侯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400"/>
              <a:t>端百出慮雖長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河渠傍路有高低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知君指擬是空華</a:t>
            </a:r>
            <a:endParaRPr sz="400"/>
          </a:p>
        </p:txBody>
      </p:sp>
      <p:sp>
        <p:nvSpPr>
          <p:cNvPr id="423" name="Google Shape;423;p24"/>
          <p:cNvSpPr txBox="1"/>
          <p:nvPr>
            <p:ph idx="1" type="body"/>
          </p:nvPr>
        </p:nvSpPr>
        <p:spPr>
          <a:xfrm>
            <a:off x="1892699" y="2545375"/>
            <a:ext cx="573600" cy="19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門裏團圓</a:t>
            </a: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事事</a:t>
            </a:r>
            <a:r>
              <a:rPr lang="en" sz="400"/>
              <a:t>雙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十八灘頭說與君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誰知去後有多般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富貴榮華萃汝身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直欲欺官行路斜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若較今年時運衰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400"/>
              <a:t>到公庭彼此傷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貴賤窮通百歲中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如何似隔鬼門關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也須肚裏立乾坤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何須打瓦共鑽龜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舟中敵圖笑中刀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千里懸懸望信歸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疾病兼多是與非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今日相逢那得緣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何須妄想苦憂煎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而今忽把信音乖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南鳥孤飛依北巢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物價喧騰倍百年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君當自此究其原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若問終時慎厥初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千里行人去路遙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也是門衰墳未安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此</a:t>
            </a: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400"/>
              <a:t>何如說與君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門庭蕭索冷如秋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一粒一毫君莫取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且向江頭作釣翁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信知騎馬勝騎牛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莫聽人言自主張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可歎長途日已西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底</a:t>
            </a: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400"/>
              <a:t>茫茫未有涯</a:t>
            </a:r>
            <a:endParaRPr sz="400"/>
          </a:p>
        </p:txBody>
      </p:sp>
      <p:sp>
        <p:nvSpPr>
          <p:cNvPr id="424" name="Google Shape;424;p24"/>
          <p:cNvSpPr txBox="1"/>
          <p:nvPr>
            <p:ph idx="1" type="body"/>
          </p:nvPr>
        </p:nvSpPr>
        <p:spPr>
          <a:xfrm>
            <a:off x="2466047" y="2545375"/>
            <a:ext cx="573600" cy="19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誰料半途分折去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世</a:t>
            </a: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400"/>
              <a:t>盡從流水去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人情冷暖君休訝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誰道機關難料處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一旦醜形臨月鏡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好把瓣香告神佛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縱使機關圖得勝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羨子榮華今已矣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日月如梭人易老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財多害己君當省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直教重見一陽復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藩籬剖破渾無</a:t>
            </a: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endParaRPr sz="4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等得榮華公子到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400"/>
              <a:t>到頭來渾似夢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好把經文多諷誦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主張門戶誠難</a:t>
            </a: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endParaRPr sz="4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痴心指望成連理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今日貴人曾識面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災數流行多疫癘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莫隨道路人閒話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堪笑包藏許多</a:t>
            </a: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endParaRPr sz="4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移寡就多君得計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改換陰陽移禍福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善惡兩途君自作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若逢牛鼠交承日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英雄豪傑自天生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玉兔重生應發跡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今朝馬上看山色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一著仙機君記取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縱有榮華好時節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牢把腳根踏實地</a:t>
            </a:r>
            <a:endParaRPr sz="400"/>
          </a:p>
        </p:txBody>
      </p:sp>
      <p:sp>
        <p:nvSpPr>
          <p:cNvPr id="425" name="Google Shape;425;p24"/>
          <p:cNvSpPr txBox="1"/>
          <p:nvPr>
            <p:ph idx="1" type="body"/>
          </p:nvPr>
        </p:nvSpPr>
        <p:spPr>
          <a:xfrm>
            <a:off x="3039396" y="2545375"/>
            <a:ext cx="573600" cy="19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空幃無語對銀缸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功名富貴等浮雲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歷涉應知行路難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到頭獨立轉傷神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身投憲網莫咨嗟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莫教福謝悔無追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定為後世子孫殃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到頭萬</a:t>
            </a: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400"/>
              <a:t>總成空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許多勞碌不如閒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福有胚胎禍有門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始可求神仗佛持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一種天生惜羽毛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秋冬括括雨靡靡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何如休要用心機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祈求戶內保嬋娟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百歲安閒得幾年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到底誰知</a:t>
            </a: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400"/>
              <a:t>不諧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相逢卻在夏秋交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一陽復後始安全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訟到終凶是至言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鱗鴻雖便莫修書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如何歸路轉無聊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勸君莫作等閒看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一生禍福此中分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萬</a:t>
            </a: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400"/>
              <a:t>回春不用憂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也須步步循規矩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萬人頭上逞英雄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爭似騎牛得自由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紛紛鬧裏更思量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直須猴犬換金雞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善為善應永無差</a:t>
            </a:r>
            <a:endParaRPr sz="400"/>
          </a:p>
        </p:txBody>
      </p:sp>
      <p:sp>
        <p:nvSpPr>
          <p:cNvPr id="426" name="Google Shape;426;p24"/>
          <p:cNvSpPr/>
          <p:nvPr/>
        </p:nvSpPr>
        <p:spPr>
          <a:xfrm rot="10800000">
            <a:off x="3808525" y="3351125"/>
            <a:ext cx="23187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427" name="Google Shape;427;p24"/>
          <p:cNvGraphicFramePr/>
          <p:nvPr/>
        </p:nvGraphicFramePr>
        <p:xfrm>
          <a:off x="4321313" y="2714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{48D0879F-4173-482A-B24D-7079B7DFDA3F}</a:tableStyleId>
              </a:tblPr>
              <a:tblGrid>
                <a:gridCol w="495950"/>
                <a:gridCol w="499525"/>
              </a:tblGrid>
              <a:tr h="1684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</a:rPr>
                        <a:t>單字</a:t>
                      </a:r>
                      <a:endParaRPr sz="900">
                        <a:solidFill>
                          <a:srgbClr val="FFFFFF"/>
                        </a:solidFill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</a:rPr>
                        <a:t>頻率</a:t>
                      </a:r>
                      <a:endParaRPr sz="900">
                        <a:solidFill>
                          <a:srgbClr val="FFFFFF"/>
                        </a:solidFill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C4587"/>
                    </a:solidFill>
                  </a:tcPr>
                </a:tc>
              </a:tr>
              <a:tr h="1684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事</a:t>
                      </a:r>
                      <a:endParaRPr sz="900"/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27</a:t>
                      </a:r>
                      <a:endParaRPr sz="900"/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1684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一</a:t>
                      </a:r>
                      <a:endParaRPr sz="900"/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25</a:t>
                      </a:r>
                      <a:endParaRPr sz="900"/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684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君</a:t>
                      </a:r>
                      <a:endParaRPr sz="900"/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24</a:t>
                      </a:r>
                      <a:endParaRPr sz="900"/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1684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心</a:t>
                      </a:r>
                      <a:endParaRPr sz="900"/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19</a:t>
                      </a:r>
                      <a:endParaRPr sz="900"/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684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人</a:t>
                      </a:r>
                      <a:endParaRPr sz="900"/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18</a:t>
                      </a:r>
                      <a:endParaRPr sz="900"/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1684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不</a:t>
                      </a:r>
                      <a:endParaRPr sz="900"/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17</a:t>
                      </a:r>
                      <a:endParaRPr sz="900"/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684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如</a:t>
                      </a:r>
                      <a:endParaRPr sz="900"/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16</a:t>
                      </a:r>
                      <a:endParaRPr sz="900"/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4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p114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Section 3-1 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比較預測之</a:t>
            </a:r>
            <a:endParaRPr b="0"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顯性特徵的差異比較</a:t>
            </a:r>
            <a:endParaRPr/>
          </a:p>
        </p:txBody>
      </p:sp>
      <p:sp>
        <p:nvSpPr>
          <p:cNvPr id="1896" name="Google Shape;1896;p11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0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Google Shape;1901;p11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TIARA 自動反應的文本洞察分析</a:t>
            </a:r>
            <a:br>
              <a:rPr lang="en"/>
            </a:br>
            <a:r>
              <a:rPr b="0" lang="en" sz="2400"/>
              <a:t>不同主題的關鍵字差異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2" name="Google Shape;1902;p115"/>
          <p:cNvSpPr txBox="1"/>
          <p:nvPr>
            <p:ph idx="1" type="body"/>
          </p:nvPr>
        </p:nvSpPr>
        <p:spPr>
          <a:xfrm>
            <a:off x="1303800" y="1597875"/>
            <a:ext cx="7030500" cy="29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病人認為自己是暈眩，醫生認為成因很多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春天時大多是用藥和酒精，夏天是中暑</a:t>
            </a:r>
            <a:endParaRPr/>
          </a:p>
        </p:txBody>
      </p:sp>
      <p:sp>
        <p:nvSpPr>
          <p:cNvPr id="1903" name="Google Shape;1903;p11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04" name="Google Shape;1904;p115"/>
          <p:cNvPicPr preferRelativeResize="0"/>
          <p:nvPr/>
        </p:nvPicPr>
        <p:blipFill rotWithShape="1">
          <a:blip r:embed="rId3">
            <a:alphaModFix/>
          </a:blip>
          <a:srcRect b="0" l="0" r="0" t="36995"/>
          <a:stretch/>
        </p:blipFill>
        <p:spPr>
          <a:xfrm>
            <a:off x="1582250" y="2295718"/>
            <a:ext cx="6752048" cy="2462056"/>
          </a:xfrm>
          <a:prstGeom prst="rect">
            <a:avLst/>
          </a:prstGeom>
          <a:noFill/>
          <a:ln>
            <a:noFill/>
          </a:ln>
        </p:spPr>
      </p:pic>
      <p:sp>
        <p:nvSpPr>
          <p:cNvPr id="1905" name="Google Shape;1905;p115"/>
          <p:cNvSpPr/>
          <p:nvPr/>
        </p:nvSpPr>
        <p:spPr>
          <a:xfrm>
            <a:off x="383750" y="3638775"/>
            <a:ext cx="1198500" cy="393600"/>
          </a:xfrm>
          <a:prstGeom prst="wedgeRoundRectCallout">
            <a:avLst>
              <a:gd fmla="val 78790" name="adj1"/>
              <a:gd fmla="val -1759" name="adj2"/>
              <a:gd fmla="val 0" name="adj3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診斷結果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906" name="Google Shape;1906;p115"/>
          <p:cNvSpPr txBox="1"/>
          <p:nvPr/>
        </p:nvSpPr>
        <p:spPr>
          <a:xfrm>
            <a:off x="5760725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(Liu et al., 2012)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07" name="Google Shape;1907;p115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908" name="Google Shape;1908;p115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主題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909" name="Google Shape;1909;p115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910" name="Google Shape;1910;p115"/>
          <p:cNvSpPr/>
          <p:nvPr/>
        </p:nvSpPr>
        <p:spPr>
          <a:xfrm>
            <a:off x="383750" y="4214625"/>
            <a:ext cx="1198500" cy="393600"/>
          </a:xfrm>
          <a:prstGeom prst="wedgeRoundRectCallout">
            <a:avLst>
              <a:gd fmla="val 75645" name="adj1"/>
              <a:gd fmla="val -20166" name="adj2"/>
              <a:gd fmla="val 0" name="adj3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就診原因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911" name="Google Shape;1911;p115"/>
          <p:cNvSpPr/>
          <p:nvPr/>
        </p:nvSpPr>
        <p:spPr>
          <a:xfrm>
            <a:off x="2325725" y="4214625"/>
            <a:ext cx="693600" cy="290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912" name="Google Shape;1912;p115"/>
          <p:cNvSpPr/>
          <p:nvPr/>
        </p:nvSpPr>
        <p:spPr>
          <a:xfrm>
            <a:off x="3878400" y="4127075"/>
            <a:ext cx="693600" cy="290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913" name="Google Shape;1913;p115"/>
          <p:cNvSpPr/>
          <p:nvPr/>
        </p:nvSpPr>
        <p:spPr>
          <a:xfrm>
            <a:off x="5782075" y="4026115"/>
            <a:ext cx="548700" cy="230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914" name="Google Shape;1914;p115"/>
          <p:cNvSpPr/>
          <p:nvPr/>
        </p:nvSpPr>
        <p:spPr>
          <a:xfrm>
            <a:off x="7475200" y="4127075"/>
            <a:ext cx="693600" cy="290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915" name="Google Shape;1915;p115"/>
          <p:cNvSpPr/>
          <p:nvPr/>
        </p:nvSpPr>
        <p:spPr>
          <a:xfrm>
            <a:off x="4046200" y="3412075"/>
            <a:ext cx="477000" cy="290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9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p11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TRAViz (1/2)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比較不同文件的文字順序</a:t>
            </a:r>
            <a:endParaRPr b="0" sz="2400"/>
          </a:p>
        </p:txBody>
      </p:sp>
      <p:sp>
        <p:nvSpPr>
          <p:cNvPr id="1921" name="Google Shape;1921;p116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2" name="Google Shape;1922;p11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23" name="Google Shape;1923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2622" y="3545725"/>
            <a:ext cx="6386726" cy="1287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24" name="Google Shape;1924;p116"/>
          <p:cNvSpPr txBox="1"/>
          <p:nvPr/>
        </p:nvSpPr>
        <p:spPr>
          <a:xfrm>
            <a:off x="5760725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(Liu et al., 2012)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25" name="Google Shape;1925;p116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926" name="Google Shape;1926;p116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順序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927" name="Google Shape;1927;p116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928" name="Google Shape;1928;p116"/>
          <p:cNvSpPr/>
          <p:nvPr/>
        </p:nvSpPr>
        <p:spPr>
          <a:xfrm>
            <a:off x="1938600" y="1597875"/>
            <a:ext cx="5760900" cy="509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the white dog </a:t>
            </a:r>
            <a:r>
              <a:rPr lang="en" sz="2400">
                <a:solidFill>
                  <a:srgbClr val="FF0000"/>
                </a:solidFill>
              </a:rPr>
              <a:t>chases</a:t>
            </a:r>
            <a:r>
              <a:rPr lang="en" sz="2400"/>
              <a:t> a brown cat</a:t>
            </a:r>
            <a:endParaRPr sz="2400"/>
          </a:p>
        </p:txBody>
      </p:sp>
      <p:sp>
        <p:nvSpPr>
          <p:cNvPr id="1929" name="Google Shape;1929;p116"/>
          <p:cNvSpPr/>
          <p:nvPr/>
        </p:nvSpPr>
        <p:spPr>
          <a:xfrm>
            <a:off x="1938600" y="2202950"/>
            <a:ext cx="5760900" cy="509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 brown cat </a:t>
            </a:r>
            <a:r>
              <a:rPr lang="en" sz="2400">
                <a:solidFill>
                  <a:srgbClr val="FF0000"/>
                </a:solidFill>
              </a:rPr>
              <a:t>chases</a:t>
            </a:r>
            <a:r>
              <a:rPr lang="en" sz="2400"/>
              <a:t> the white dog</a:t>
            </a:r>
            <a:endParaRPr sz="2400"/>
          </a:p>
        </p:txBody>
      </p:sp>
      <p:sp>
        <p:nvSpPr>
          <p:cNvPr id="1930" name="Google Shape;1930;p116"/>
          <p:cNvSpPr/>
          <p:nvPr/>
        </p:nvSpPr>
        <p:spPr>
          <a:xfrm>
            <a:off x="1938600" y="2808025"/>
            <a:ext cx="5760900" cy="509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 brown cat </a:t>
            </a:r>
            <a:r>
              <a:rPr lang="en" sz="2400">
                <a:solidFill>
                  <a:srgbClr val="FF0000"/>
                </a:solidFill>
              </a:rPr>
              <a:t>chases</a:t>
            </a:r>
            <a:r>
              <a:rPr lang="en" sz="2400"/>
              <a:t> the black dog</a:t>
            </a:r>
            <a:endParaRPr sz="2400"/>
          </a:p>
        </p:txBody>
      </p:sp>
      <p:sp>
        <p:nvSpPr>
          <p:cNvPr id="1931" name="Google Shape;1931;p116"/>
          <p:cNvSpPr/>
          <p:nvPr/>
        </p:nvSpPr>
        <p:spPr>
          <a:xfrm>
            <a:off x="1700263" y="1587975"/>
            <a:ext cx="519000" cy="519000"/>
          </a:xfrm>
          <a:prstGeom prst="ellipse">
            <a:avLst/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1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932" name="Google Shape;1932;p116"/>
          <p:cNvSpPr/>
          <p:nvPr/>
        </p:nvSpPr>
        <p:spPr>
          <a:xfrm>
            <a:off x="1700263" y="2198000"/>
            <a:ext cx="519000" cy="519000"/>
          </a:xfrm>
          <a:prstGeom prst="ellipse">
            <a:avLst/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2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933" name="Google Shape;1933;p116"/>
          <p:cNvSpPr/>
          <p:nvPr/>
        </p:nvSpPr>
        <p:spPr>
          <a:xfrm>
            <a:off x="1700263" y="2808025"/>
            <a:ext cx="519000" cy="519000"/>
          </a:xfrm>
          <a:prstGeom prst="ellipse">
            <a:avLst/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3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7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8" name="Google Shape;1938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800" y="1688425"/>
            <a:ext cx="8372475" cy="30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939" name="Google Shape;1939;p11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TRAViz (2/2)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聖經Deuteronomy 5:17的24種英文翻譯比較</a:t>
            </a:r>
            <a:endParaRPr b="0" sz="2400"/>
          </a:p>
        </p:txBody>
      </p:sp>
      <p:sp>
        <p:nvSpPr>
          <p:cNvPr id="1940" name="Google Shape;1940;p11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41" name="Google Shape;1941;p117"/>
          <p:cNvSpPr txBox="1"/>
          <p:nvPr/>
        </p:nvSpPr>
        <p:spPr>
          <a:xfrm>
            <a:off x="5760725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(Liu et al., 2012)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42" name="Google Shape;1942;p117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943" name="Google Shape;1943;p117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順序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944" name="Google Shape;1944;p117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8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Google Shape;1949;p11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juxta commons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網球隊補助</a:t>
            </a:r>
            <a:r>
              <a:rPr b="0" lang="en" sz="2400"/>
              <a:t>申請</a:t>
            </a:r>
            <a:r>
              <a:rPr b="0" lang="en" sz="2400"/>
              <a:t>：修改前後比對</a:t>
            </a:r>
            <a:endParaRPr b="0" sz="2400"/>
          </a:p>
        </p:txBody>
      </p:sp>
      <p:sp>
        <p:nvSpPr>
          <p:cNvPr id="1950" name="Google Shape;1950;p11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51" name="Google Shape;1951;p118"/>
          <p:cNvSpPr txBox="1"/>
          <p:nvPr/>
        </p:nvSpPr>
        <p:spPr>
          <a:xfrm>
            <a:off x="5760725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http://juxtacommons.org/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952" name="Google Shape;1952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5300" y="717475"/>
            <a:ext cx="999000" cy="450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3" name="Google Shape;1953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838" y="2199999"/>
            <a:ext cx="7578426" cy="260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4" name="Google Shape;1954;p118"/>
          <p:cNvSpPr/>
          <p:nvPr/>
        </p:nvSpPr>
        <p:spPr>
          <a:xfrm>
            <a:off x="908900" y="1865950"/>
            <a:ext cx="1170300" cy="5151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早期版本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1955" name="Google Shape;1955;p118"/>
          <p:cNvSpPr txBox="1"/>
          <p:nvPr/>
        </p:nvSpPr>
        <p:spPr>
          <a:xfrm>
            <a:off x="2079200" y="1865950"/>
            <a:ext cx="31875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感覺網球隊只是運動場所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956" name="Google Shape;1956;p118"/>
          <p:cNvSpPr/>
          <p:nvPr/>
        </p:nvSpPr>
        <p:spPr>
          <a:xfrm>
            <a:off x="4755650" y="1865950"/>
            <a:ext cx="1170300" cy="5151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後</a:t>
            </a:r>
            <a:r>
              <a:rPr lang="en" sz="1600">
                <a:solidFill>
                  <a:schemeClr val="lt1"/>
                </a:solidFill>
              </a:rPr>
              <a:t>期版本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1957" name="Google Shape;1957;p118"/>
          <p:cNvSpPr txBox="1"/>
          <p:nvPr/>
        </p:nvSpPr>
        <p:spPr>
          <a:xfrm>
            <a:off x="5925950" y="1865950"/>
            <a:ext cx="31875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強調網球隊就是他的第二家庭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958" name="Google Shape;1958;p118"/>
          <p:cNvSpPr/>
          <p:nvPr/>
        </p:nvSpPr>
        <p:spPr>
          <a:xfrm>
            <a:off x="148400" y="3650976"/>
            <a:ext cx="760500" cy="582900"/>
          </a:xfrm>
          <a:prstGeom prst="wedgeRoundRectCallout">
            <a:avLst>
              <a:gd fmla="val 71469" name="adj1"/>
              <a:gd fmla="val 53710" name="adj2"/>
              <a:gd fmla="val 0" name="adj3"/>
            </a:avLst>
          </a:prstGeom>
          <a:solidFill>
            <a:srgbClr val="351C75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相似用字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959" name="Google Shape;1959;p118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960" name="Google Shape;1960;p118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版本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961" name="Google Shape;1961;p118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5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p11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Text Re-use Browser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文字複用瀏覽器：Text Re-use Reader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比較聖經2 Kings與Isaiah的相同之處(1/2)</a:t>
            </a:r>
            <a:endParaRPr b="0" sz="2400"/>
          </a:p>
        </p:txBody>
      </p:sp>
      <p:sp>
        <p:nvSpPr>
          <p:cNvPr id="1967" name="Google Shape;1967;p119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8" name="Google Shape;1968;p11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69" name="Google Shape;1969;p119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970" name="Google Shape;1970;p119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版本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971" name="Google Shape;1971;p119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972" name="Google Shape;1972;p119"/>
          <p:cNvSpPr txBox="1"/>
          <p:nvPr/>
        </p:nvSpPr>
        <p:spPr>
          <a:xfrm>
            <a:off x="5760725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Jänicke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 et al., 2014)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973" name="Google Shape;1973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788" y="1990048"/>
            <a:ext cx="5587625" cy="29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4" name="Google Shape;1974;p119"/>
          <p:cNvPicPr preferRelativeResize="0"/>
          <p:nvPr/>
        </p:nvPicPr>
        <p:blipFill rotWithShape="1">
          <a:blip r:embed="rId4">
            <a:alphaModFix/>
          </a:blip>
          <a:srcRect b="8278" l="64514" r="4336" t="70993"/>
          <a:stretch/>
        </p:blipFill>
        <p:spPr>
          <a:xfrm>
            <a:off x="6948674" y="3060100"/>
            <a:ext cx="1385625" cy="9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5" name="Google Shape;1975;p119"/>
          <p:cNvSpPr/>
          <p:nvPr/>
        </p:nvSpPr>
        <p:spPr>
          <a:xfrm>
            <a:off x="7188075" y="1939250"/>
            <a:ext cx="1385700" cy="696300"/>
          </a:xfrm>
          <a:prstGeom prst="wedgeRoundRectCallout">
            <a:avLst>
              <a:gd fmla="val -77659" name="adj1"/>
              <a:gd fmla="val -31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段落中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重複用字多</a:t>
            </a:r>
            <a:endParaRPr b="1"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9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p12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Text Re-use Browser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文字複用瀏覽器：Dot Plot 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比較聖經2 Kings與Isaiah的相同之處(2/2)</a:t>
            </a:r>
            <a:endParaRPr b="0" sz="2400"/>
          </a:p>
        </p:txBody>
      </p:sp>
      <p:sp>
        <p:nvSpPr>
          <p:cNvPr id="1981" name="Google Shape;1981;p12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82" name="Google Shape;1982;p120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983" name="Google Shape;1983;p120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版本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984" name="Google Shape;1984;p120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985" name="Google Shape;1985;p120"/>
          <p:cNvSpPr txBox="1"/>
          <p:nvPr/>
        </p:nvSpPr>
        <p:spPr>
          <a:xfrm>
            <a:off x="5760725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(Jänicke et al., 2014)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86" name="Google Shape;1986;p120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87" name="Google Shape;1987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2350" y="2086450"/>
            <a:ext cx="2439964" cy="2445201"/>
          </a:xfrm>
          <a:prstGeom prst="rect">
            <a:avLst/>
          </a:prstGeom>
          <a:noFill/>
          <a:ln>
            <a:noFill/>
          </a:ln>
        </p:spPr>
      </p:pic>
      <p:sp>
        <p:nvSpPr>
          <p:cNvPr id="1988" name="Google Shape;1988;p120"/>
          <p:cNvSpPr/>
          <p:nvPr/>
        </p:nvSpPr>
        <p:spPr>
          <a:xfrm>
            <a:off x="1471450" y="2883675"/>
            <a:ext cx="1385700" cy="696300"/>
          </a:xfrm>
          <a:prstGeom prst="wedgeRoundRectCallout">
            <a:avLst>
              <a:gd fmla="val 75736" name="adj1"/>
              <a:gd fmla="val -2239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文件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2 Kings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989" name="Google Shape;1989;p120"/>
          <p:cNvSpPr/>
          <p:nvPr/>
        </p:nvSpPr>
        <p:spPr>
          <a:xfrm>
            <a:off x="5896750" y="4218525"/>
            <a:ext cx="1385700" cy="696300"/>
          </a:xfrm>
          <a:prstGeom prst="wedgeRoundRectCallout">
            <a:avLst>
              <a:gd fmla="val -88652" name="adj1"/>
              <a:gd fmla="val -780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文件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Isaiah</a:t>
            </a:r>
            <a:endParaRPr b="1"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3" name="Shape 1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4" name="Google Shape;1994;p12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finding spots (1/2)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論文抄襲比對：Focus and Context view</a:t>
            </a:r>
            <a:endParaRPr b="0" sz="2400"/>
          </a:p>
        </p:txBody>
      </p:sp>
      <p:sp>
        <p:nvSpPr>
          <p:cNvPr id="1995" name="Google Shape;1995;p121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分類標籤</a:t>
            </a:r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6" name="Google Shape;1996;p12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97" name="Google Shape;1997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163" y="1724025"/>
            <a:ext cx="5356876" cy="289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8" name="Google Shape;1998;p121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999" name="Google Shape;1999;p121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版本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2000" name="Google Shape;2000;p121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001" name="Google Shape;2001;p121"/>
          <p:cNvSpPr txBox="1"/>
          <p:nvPr/>
        </p:nvSpPr>
        <p:spPr>
          <a:xfrm>
            <a:off x="5760725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Riehmann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 et al., 2015)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002" name="Google Shape;2002;p121"/>
          <p:cNvPicPr preferRelativeResize="0"/>
          <p:nvPr/>
        </p:nvPicPr>
        <p:blipFill rotWithShape="1">
          <a:blip r:embed="rId3">
            <a:alphaModFix/>
          </a:blip>
          <a:srcRect b="0" l="40312" r="45498" t="89867"/>
          <a:stretch/>
        </p:blipFill>
        <p:spPr>
          <a:xfrm>
            <a:off x="5050123" y="3636675"/>
            <a:ext cx="2149550" cy="829325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2003" name="Google Shape;2003;p121"/>
          <p:cNvCxnSpPr/>
          <p:nvPr/>
        </p:nvCxnSpPr>
        <p:spPr>
          <a:xfrm flipH="1" rot="10800000">
            <a:off x="3861250" y="4180050"/>
            <a:ext cx="985200" cy="2535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04" name="Google Shape;2004;p121"/>
          <p:cNvSpPr/>
          <p:nvPr/>
        </p:nvSpPr>
        <p:spPr>
          <a:xfrm>
            <a:off x="7438050" y="3762125"/>
            <a:ext cx="1102800" cy="578400"/>
          </a:xfrm>
          <a:prstGeom prst="wedgeRoundRectCallout">
            <a:avLst>
              <a:gd fmla="val -82671" name="adj1"/>
              <a:gd fmla="val -29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上下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兩個版本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2005" name="Google Shape;2005;p121"/>
          <p:cNvSpPr/>
          <p:nvPr/>
        </p:nvSpPr>
        <p:spPr>
          <a:xfrm>
            <a:off x="5760725" y="2792725"/>
            <a:ext cx="1102800" cy="578400"/>
          </a:xfrm>
          <a:prstGeom prst="wedgeRoundRectCallout">
            <a:avLst>
              <a:gd fmla="val -1011" name="adj1"/>
              <a:gd fmla="val 11629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可能是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抄襲</a:t>
            </a:r>
            <a:endParaRPr b="1"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9" name="Shape 2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0" name="Google Shape;2010;p122"/>
          <p:cNvPicPr preferRelativeResize="0"/>
          <p:nvPr/>
        </p:nvPicPr>
        <p:blipFill rotWithShape="1">
          <a:blip r:embed="rId3">
            <a:alphaModFix/>
          </a:blip>
          <a:srcRect b="30279" l="0" r="0" t="0"/>
          <a:stretch/>
        </p:blipFill>
        <p:spPr>
          <a:xfrm>
            <a:off x="1562400" y="1544625"/>
            <a:ext cx="6626100" cy="3585951"/>
          </a:xfrm>
          <a:prstGeom prst="rect">
            <a:avLst/>
          </a:prstGeom>
          <a:noFill/>
          <a:ln>
            <a:noFill/>
          </a:ln>
        </p:spPr>
      </p:pic>
      <p:sp>
        <p:nvSpPr>
          <p:cNvPr id="2011" name="Google Shape;2011;p12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finding spots</a:t>
            </a:r>
            <a:r>
              <a:rPr lang="en"/>
              <a:t> (2/2)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論文抄襲比對：</a:t>
            </a:r>
            <a:r>
              <a:rPr b="0" lang="en" sz="2400"/>
              <a:t>內文比對</a:t>
            </a:r>
            <a:r>
              <a:rPr b="0" lang="en" sz="2400"/>
              <a:t> </a:t>
            </a:r>
            <a:endParaRPr b="0" sz="2400"/>
          </a:p>
        </p:txBody>
      </p:sp>
      <p:sp>
        <p:nvSpPr>
          <p:cNvPr id="2012" name="Google Shape;2012;p12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13" name="Google Shape;2013;p122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014" name="Google Shape;2014;p122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版本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2015" name="Google Shape;2015;p122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016" name="Google Shape;2016;p122"/>
          <p:cNvSpPr txBox="1"/>
          <p:nvPr/>
        </p:nvSpPr>
        <p:spPr>
          <a:xfrm>
            <a:off x="6980975" y="4846025"/>
            <a:ext cx="1745100" cy="17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(Riehmann et al., 2015)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0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1" name="Google Shape;2021;p123"/>
          <p:cNvSpPr txBox="1"/>
          <p:nvPr>
            <p:ph type="title"/>
          </p:nvPr>
        </p:nvSpPr>
        <p:spPr>
          <a:xfrm>
            <a:off x="824000" y="1613825"/>
            <a:ext cx="70692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Section 3-2 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比較預測之</a:t>
            </a:r>
            <a:endParaRPr b="0"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利用顯性特徵的自動分類</a:t>
            </a:r>
            <a:endParaRPr/>
          </a:p>
        </p:txBody>
      </p:sp>
      <p:sp>
        <p:nvSpPr>
          <p:cNvPr id="2022" name="Google Shape;2022;p12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5"/>
          <p:cNvSpPr/>
          <p:nvPr/>
        </p:nvSpPr>
        <p:spPr>
          <a:xfrm>
            <a:off x="8714450" y="4802825"/>
            <a:ext cx="261900" cy="261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2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434" name="Google Shape;434;p25"/>
          <p:cNvSpPr/>
          <p:nvPr/>
        </p:nvSpPr>
        <p:spPr>
          <a:xfrm>
            <a:off x="2495144" y="354551"/>
            <a:ext cx="4405500" cy="4405500"/>
          </a:xfrm>
          <a:prstGeom prst="ellipse">
            <a:avLst/>
          </a:prstGeom>
          <a:solidFill>
            <a:srgbClr val="83E3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5" name="Google Shape;435;p25"/>
          <p:cNvGrpSpPr/>
          <p:nvPr/>
        </p:nvGrpSpPr>
        <p:grpSpPr>
          <a:xfrm>
            <a:off x="3467810" y="117335"/>
            <a:ext cx="2459710" cy="2459710"/>
            <a:chOff x="3614360" y="410488"/>
            <a:chExt cx="2166000" cy="2166000"/>
          </a:xfrm>
        </p:grpSpPr>
        <p:sp>
          <p:nvSpPr>
            <p:cNvPr id="436" name="Google Shape;436;p25"/>
            <p:cNvSpPr/>
            <p:nvPr/>
          </p:nvSpPr>
          <p:spPr>
            <a:xfrm>
              <a:off x="3614360" y="410488"/>
              <a:ext cx="2166000" cy="2166000"/>
            </a:xfrm>
            <a:prstGeom prst="ellipse">
              <a:avLst/>
            </a:prstGeom>
            <a:solidFill>
              <a:srgbClr val="1D7E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25"/>
            <p:cNvSpPr txBox="1"/>
            <p:nvPr/>
          </p:nvSpPr>
          <p:spPr>
            <a:xfrm>
              <a:off x="3961563" y="924350"/>
              <a:ext cx="14961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資訊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科學</a:t>
              </a: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38" name="Google Shape;438;p25"/>
          <p:cNvGrpSpPr/>
          <p:nvPr/>
        </p:nvGrpSpPr>
        <p:grpSpPr>
          <a:xfrm>
            <a:off x="2224448" y="1347666"/>
            <a:ext cx="2459710" cy="2459710"/>
            <a:chOff x="2519466" y="1493908"/>
            <a:chExt cx="2166000" cy="2166000"/>
          </a:xfrm>
        </p:grpSpPr>
        <p:sp>
          <p:nvSpPr>
            <p:cNvPr id="439" name="Google Shape;439;p25"/>
            <p:cNvSpPr/>
            <p:nvPr/>
          </p:nvSpPr>
          <p:spPr>
            <a:xfrm>
              <a:off x="2519466" y="1493908"/>
              <a:ext cx="2166000" cy="2166000"/>
            </a:xfrm>
            <a:prstGeom prst="ellipse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/>
            </a:p>
          </p:txBody>
        </p:sp>
        <p:sp>
          <p:nvSpPr>
            <p:cNvPr id="440" name="Google Shape;440;p25"/>
            <p:cNvSpPr txBox="1"/>
            <p:nvPr/>
          </p:nvSpPr>
          <p:spPr>
            <a:xfrm>
              <a:off x="2601163" y="2232100"/>
              <a:ext cx="14961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數位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人文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41" name="Google Shape;441;p25"/>
          <p:cNvGrpSpPr/>
          <p:nvPr/>
        </p:nvGrpSpPr>
        <p:grpSpPr>
          <a:xfrm>
            <a:off x="3467805" y="2566165"/>
            <a:ext cx="2459710" cy="2459710"/>
            <a:chOff x="3614356" y="2566908"/>
            <a:chExt cx="2166000" cy="2166000"/>
          </a:xfrm>
        </p:grpSpPr>
        <p:sp>
          <p:nvSpPr>
            <p:cNvPr id="442" name="Google Shape;442;p25"/>
            <p:cNvSpPr/>
            <p:nvPr/>
          </p:nvSpPr>
          <p:spPr>
            <a:xfrm>
              <a:off x="3614356" y="2566908"/>
              <a:ext cx="2166000" cy="2166000"/>
            </a:xfrm>
            <a:prstGeom prst="ellipse">
              <a:avLst/>
            </a:prstGeom>
            <a:solidFill>
              <a:srgbClr val="155B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/>
            </a:p>
          </p:txBody>
        </p:sp>
        <p:sp>
          <p:nvSpPr>
            <p:cNvPr id="443" name="Google Shape;443;p25"/>
            <p:cNvSpPr txBox="1"/>
            <p:nvPr/>
          </p:nvSpPr>
          <p:spPr>
            <a:xfrm>
              <a:off x="3961563" y="3539875"/>
              <a:ext cx="14961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數位學習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44" name="Google Shape;444;p25"/>
          <p:cNvGrpSpPr/>
          <p:nvPr/>
        </p:nvGrpSpPr>
        <p:grpSpPr>
          <a:xfrm>
            <a:off x="4702814" y="1347628"/>
            <a:ext cx="2459710" cy="2459710"/>
            <a:chOff x="4701894" y="1493874"/>
            <a:chExt cx="2166000" cy="2166000"/>
          </a:xfrm>
        </p:grpSpPr>
        <p:sp>
          <p:nvSpPr>
            <p:cNvPr id="445" name="Google Shape;445;p25"/>
            <p:cNvSpPr/>
            <p:nvPr/>
          </p:nvSpPr>
          <p:spPr>
            <a:xfrm>
              <a:off x="4701894" y="1493874"/>
              <a:ext cx="2166000" cy="2166000"/>
            </a:xfrm>
            <a:prstGeom prst="ellipse">
              <a:avLst/>
            </a:prstGeom>
            <a:solidFill>
              <a:srgbClr val="1F88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/>
            </a:p>
          </p:txBody>
        </p:sp>
        <p:sp>
          <p:nvSpPr>
            <p:cNvPr id="446" name="Google Shape;446;p25"/>
            <p:cNvSpPr txBox="1"/>
            <p:nvPr/>
          </p:nvSpPr>
          <p:spPr>
            <a:xfrm>
              <a:off x="5295688" y="2220300"/>
              <a:ext cx="14961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行銷</a:t>
              </a: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47" name="Google Shape;447;p25"/>
          <p:cNvSpPr/>
          <p:nvPr/>
        </p:nvSpPr>
        <p:spPr>
          <a:xfrm>
            <a:off x="3712172" y="1571527"/>
            <a:ext cx="1971900" cy="1971900"/>
          </a:xfrm>
          <a:prstGeom prst="ellipse">
            <a:avLst/>
          </a:prstGeom>
          <a:solidFill>
            <a:srgbClr val="83E3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25"/>
          <p:cNvSpPr txBox="1"/>
          <p:nvPr/>
        </p:nvSpPr>
        <p:spPr>
          <a:xfrm>
            <a:off x="3711700" y="2178375"/>
            <a:ext cx="19719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Roboto"/>
                <a:ea typeface="Roboto"/>
                <a:cs typeface="Roboto"/>
                <a:sym typeface="Roboto"/>
              </a:rPr>
              <a:t>文本分析</a:t>
            </a:r>
            <a:endParaRPr sz="3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6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p12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社群感測器 Social Sensors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地震事件偵測 (1/3)</a:t>
            </a:r>
            <a:endParaRPr b="0" sz="2400"/>
          </a:p>
        </p:txBody>
      </p:sp>
      <p:sp>
        <p:nvSpPr>
          <p:cNvPr id="2028" name="Google Shape;2028;p124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9" name="Google Shape;2029;p12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30" name="Google Shape;2030;p124"/>
          <p:cNvPicPr preferRelativeResize="0"/>
          <p:nvPr/>
        </p:nvPicPr>
        <p:blipFill rotWithShape="1">
          <a:blip r:embed="rId3">
            <a:alphaModFix/>
          </a:blip>
          <a:srcRect b="0" l="0" r="47633" t="0"/>
          <a:stretch/>
        </p:blipFill>
        <p:spPr>
          <a:xfrm>
            <a:off x="5933100" y="135575"/>
            <a:ext cx="2267526" cy="434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031" name="Google Shape;2031;p124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032" name="Google Shape;2032;p124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事件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2033" name="Google Shape;2033;p124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034" name="Google Shape;2034;p124"/>
          <p:cNvSpPr txBox="1"/>
          <p:nvPr/>
        </p:nvSpPr>
        <p:spPr>
          <a:xfrm>
            <a:off x="5760725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(Sakaki, Okazaki, &amp; Matsuo, 2010)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035" name="Google Shape;2035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3800" y="1990050"/>
            <a:ext cx="4198166" cy="25416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36" name="Google Shape;2036;p124"/>
          <p:cNvCxnSpPr/>
          <p:nvPr/>
        </p:nvCxnSpPr>
        <p:spPr>
          <a:xfrm rot="10800000">
            <a:off x="2090750" y="2362050"/>
            <a:ext cx="0" cy="2152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37" name="Google Shape;2037;p124"/>
          <p:cNvSpPr/>
          <p:nvPr/>
        </p:nvSpPr>
        <p:spPr>
          <a:xfrm>
            <a:off x="1757375" y="1568750"/>
            <a:ext cx="666600" cy="552600"/>
          </a:xfrm>
          <a:prstGeom prst="wedgeRoundRectCallout">
            <a:avLst>
              <a:gd fmla="val -1011" name="adj1"/>
              <a:gd fmla="val 116291" name="adj2"/>
              <a:gd fmla="val 0" name="adj3"/>
            </a:avLst>
          </a:prstGeom>
          <a:solidFill>
            <a:srgbClr val="FF0000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Aug 10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01:00</a:t>
            </a:r>
            <a:endParaRPr sz="1200">
              <a:solidFill>
                <a:schemeClr val="lt1"/>
              </a:solidFill>
            </a:endParaRPr>
          </a:p>
        </p:txBody>
      </p:sp>
      <p:cxnSp>
        <p:nvCxnSpPr>
          <p:cNvPr id="2038" name="Google Shape;2038;p124"/>
          <p:cNvCxnSpPr/>
          <p:nvPr/>
        </p:nvCxnSpPr>
        <p:spPr>
          <a:xfrm rot="10800000">
            <a:off x="2671775" y="2362050"/>
            <a:ext cx="0" cy="2152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39" name="Google Shape;2039;p124"/>
          <p:cNvSpPr/>
          <p:nvPr/>
        </p:nvSpPr>
        <p:spPr>
          <a:xfrm>
            <a:off x="2362175" y="1568750"/>
            <a:ext cx="619200" cy="552600"/>
          </a:xfrm>
          <a:prstGeom prst="wedgeRoundRectCallout">
            <a:avLst>
              <a:gd fmla="val -1011" name="adj1"/>
              <a:gd fmla="val 116291" name="adj2"/>
              <a:gd fmla="val 0" name="adj3"/>
            </a:avLst>
          </a:prstGeom>
          <a:solidFill>
            <a:srgbClr val="FF0000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Aug 11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05:00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2040" name="Google Shape;2040;p124"/>
          <p:cNvCxnSpPr/>
          <p:nvPr/>
        </p:nvCxnSpPr>
        <p:spPr>
          <a:xfrm rot="10800000">
            <a:off x="3548075" y="2362050"/>
            <a:ext cx="0" cy="2152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41" name="Google Shape;2041;p124"/>
          <p:cNvSpPr/>
          <p:nvPr/>
        </p:nvSpPr>
        <p:spPr>
          <a:xfrm>
            <a:off x="3248000" y="1568750"/>
            <a:ext cx="619200" cy="552600"/>
          </a:xfrm>
          <a:prstGeom prst="wedgeRoundRectCallout">
            <a:avLst>
              <a:gd fmla="val -1011" name="adj1"/>
              <a:gd fmla="val 116291" name="adj2"/>
              <a:gd fmla="val 0" name="adj3"/>
            </a:avLst>
          </a:prstGeom>
          <a:solidFill>
            <a:srgbClr val="FF0000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Aug 13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04:00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2042" name="Google Shape;2042;p124"/>
          <p:cNvCxnSpPr/>
          <p:nvPr/>
        </p:nvCxnSpPr>
        <p:spPr>
          <a:xfrm rot="10800000">
            <a:off x="5201900" y="2362050"/>
            <a:ext cx="0" cy="2152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43" name="Google Shape;2043;p124"/>
          <p:cNvSpPr/>
          <p:nvPr/>
        </p:nvSpPr>
        <p:spPr>
          <a:xfrm>
            <a:off x="4901825" y="1568750"/>
            <a:ext cx="619200" cy="552600"/>
          </a:xfrm>
          <a:prstGeom prst="wedgeRoundRectCallout">
            <a:avLst>
              <a:gd fmla="val -1011" name="adj1"/>
              <a:gd fmla="val 116291" name="adj2"/>
              <a:gd fmla="val 0" name="adj3"/>
            </a:avLst>
          </a:prstGeom>
          <a:solidFill>
            <a:srgbClr val="FF0000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Aug 17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17:20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044" name="Google Shape;2044;p1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100" y="3577300"/>
            <a:ext cx="1103925" cy="110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8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Google Shape;2049;p12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社群感測器 Social Sensors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地震事件偵測 (2/3)</a:t>
            </a:r>
            <a:endParaRPr b="0" sz="2400"/>
          </a:p>
        </p:txBody>
      </p:sp>
      <p:sp>
        <p:nvSpPr>
          <p:cNvPr id="2050" name="Google Shape;2050;p12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51" name="Google Shape;2051;p125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052" name="Google Shape;2052;p125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事件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2053" name="Google Shape;2053;p125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054" name="Google Shape;2054;p125"/>
          <p:cNvSpPr txBox="1"/>
          <p:nvPr/>
        </p:nvSpPr>
        <p:spPr>
          <a:xfrm>
            <a:off x="5760725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(Sakaki, Okazaki, &amp; Matsuo, 2010)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55" name="Google Shape;2055;p125"/>
          <p:cNvSpPr/>
          <p:nvPr/>
        </p:nvSpPr>
        <p:spPr>
          <a:xfrm>
            <a:off x="1293125" y="2033675"/>
            <a:ext cx="1307700" cy="404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BACC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「有地震！」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2056" name="Google Shape;2056;p125"/>
          <p:cNvSpPr/>
          <p:nvPr/>
        </p:nvSpPr>
        <p:spPr>
          <a:xfrm>
            <a:off x="1293125" y="3746250"/>
            <a:ext cx="1307700" cy="4044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是地震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2057" name="Google Shape;2057;p125"/>
          <p:cNvSpPr/>
          <p:nvPr/>
        </p:nvSpPr>
        <p:spPr>
          <a:xfrm>
            <a:off x="2702075" y="2033675"/>
            <a:ext cx="1077900" cy="404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BACC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「</a:t>
            </a:r>
            <a:r>
              <a:rPr lang="en" sz="1600">
                <a:solidFill>
                  <a:schemeClr val="dk2"/>
                </a:solidFill>
              </a:rPr>
              <a:t>在搖耶</a:t>
            </a:r>
            <a:r>
              <a:rPr lang="en" sz="1600">
                <a:solidFill>
                  <a:schemeClr val="dk2"/>
                </a:solidFill>
              </a:rPr>
              <a:t>」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2058" name="Google Shape;2058;p125"/>
          <p:cNvSpPr/>
          <p:nvPr/>
        </p:nvSpPr>
        <p:spPr>
          <a:xfrm>
            <a:off x="2702075" y="3746250"/>
            <a:ext cx="1077900" cy="4044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是地震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2059" name="Google Shape;2059;p125"/>
          <p:cNvSpPr/>
          <p:nvPr/>
        </p:nvSpPr>
        <p:spPr>
          <a:xfrm>
            <a:off x="3890126" y="2033675"/>
            <a:ext cx="2149200" cy="404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BACC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「</a:t>
            </a:r>
            <a:r>
              <a:rPr lang="en" sz="1600">
                <a:solidFill>
                  <a:schemeClr val="dk2"/>
                </a:solidFill>
              </a:rPr>
              <a:t>每天一杯手搖珍奶</a:t>
            </a:r>
            <a:r>
              <a:rPr lang="en" sz="1600">
                <a:solidFill>
                  <a:schemeClr val="dk2"/>
                </a:solidFill>
              </a:rPr>
              <a:t>」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2060" name="Google Shape;2060;p125"/>
          <p:cNvSpPr/>
          <p:nvPr/>
        </p:nvSpPr>
        <p:spPr>
          <a:xfrm>
            <a:off x="3890125" y="3746250"/>
            <a:ext cx="2149200" cy="4044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不</a:t>
            </a:r>
            <a:r>
              <a:rPr lang="en" sz="1600">
                <a:solidFill>
                  <a:srgbClr val="FFFFFF"/>
                </a:solidFill>
              </a:rPr>
              <a:t>是地震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2061" name="Google Shape;2061;p125"/>
          <p:cNvSpPr/>
          <p:nvPr/>
        </p:nvSpPr>
        <p:spPr>
          <a:xfrm>
            <a:off x="6149480" y="2033675"/>
            <a:ext cx="2655300" cy="404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BACC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「</a:t>
            </a:r>
            <a:r>
              <a:rPr lang="en" sz="1600">
                <a:solidFill>
                  <a:schemeClr val="dk2"/>
                </a:solidFill>
              </a:rPr>
              <a:t>大地震擊秒殺暮光飛龍</a:t>
            </a:r>
            <a:r>
              <a:rPr lang="en" sz="1600">
                <a:solidFill>
                  <a:schemeClr val="dk2"/>
                </a:solidFill>
              </a:rPr>
              <a:t>」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2062" name="Google Shape;2062;p125"/>
          <p:cNvSpPr/>
          <p:nvPr/>
        </p:nvSpPr>
        <p:spPr>
          <a:xfrm>
            <a:off x="6149480" y="3746250"/>
            <a:ext cx="2655300" cy="4044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不</a:t>
            </a:r>
            <a:r>
              <a:rPr lang="en" sz="1600">
                <a:solidFill>
                  <a:srgbClr val="FFFFFF"/>
                </a:solidFill>
              </a:rPr>
              <a:t>是地震</a:t>
            </a:r>
            <a:endParaRPr sz="1600">
              <a:solidFill>
                <a:srgbClr val="FFFFFF"/>
              </a:solidFill>
            </a:endParaRPr>
          </a:p>
        </p:txBody>
      </p:sp>
      <p:cxnSp>
        <p:nvCxnSpPr>
          <p:cNvPr id="2063" name="Google Shape;2063;p125"/>
          <p:cNvCxnSpPr>
            <a:stCxn id="2061" idx="2"/>
            <a:endCxn id="2062" idx="0"/>
          </p:cNvCxnSpPr>
          <p:nvPr/>
        </p:nvCxnSpPr>
        <p:spPr>
          <a:xfrm flipH="1" rot="-5400000">
            <a:off x="6823280" y="3091925"/>
            <a:ext cx="1308300" cy="600"/>
          </a:xfrm>
          <a:prstGeom prst="bentConnector3">
            <a:avLst>
              <a:gd fmla="val 4999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64" name="Google Shape;2064;p125"/>
          <p:cNvCxnSpPr>
            <a:stCxn id="2059" idx="2"/>
            <a:endCxn id="2060" idx="0"/>
          </p:cNvCxnSpPr>
          <p:nvPr/>
        </p:nvCxnSpPr>
        <p:spPr>
          <a:xfrm flipH="1" rot="-5400000">
            <a:off x="4310876" y="3091925"/>
            <a:ext cx="1308300" cy="600"/>
          </a:xfrm>
          <a:prstGeom prst="bentConnector3">
            <a:avLst>
              <a:gd fmla="val 4999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65" name="Google Shape;2065;p125"/>
          <p:cNvCxnSpPr>
            <a:stCxn id="2057" idx="2"/>
            <a:endCxn id="2058" idx="0"/>
          </p:cNvCxnSpPr>
          <p:nvPr/>
        </p:nvCxnSpPr>
        <p:spPr>
          <a:xfrm flipH="1" rot="-5400000">
            <a:off x="2587175" y="3091925"/>
            <a:ext cx="1308300" cy="600"/>
          </a:xfrm>
          <a:prstGeom prst="bentConnector3">
            <a:avLst>
              <a:gd fmla="val 4999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66" name="Google Shape;2066;p125"/>
          <p:cNvCxnSpPr>
            <a:stCxn id="2055" idx="2"/>
            <a:endCxn id="2056" idx="0"/>
          </p:cNvCxnSpPr>
          <p:nvPr/>
        </p:nvCxnSpPr>
        <p:spPr>
          <a:xfrm flipH="1" rot="-5400000">
            <a:off x="1293125" y="3091925"/>
            <a:ext cx="1308300" cy="600"/>
          </a:xfrm>
          <a:prstGeom prst="bentConnector3">
            <a:avLst>
              <a:gd fmla="val 4999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067" name="Google Shape;2067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275" y="1933625"/>
            <a:ext cx="604500" cy="60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8" name="Google Shape;2068;p125"/>
          <p:cNvSpPr/>
          <p:nvPr/>
        </p:nvSpPr>
        <p:spPr>
          <a:xfrm>
            <a:off x="1293125" y="2854000"/>
            <a:ext cx="7511700" cy="4458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</a:rPr>
              <a:t>資料探勘分類器</a:t>
            </a:r>
            <a:endParaRPr sz="2600">
              <a:solidFill>
                <a:srgbClr val="FFFFFF"/>
              </a:solidFill>
            </a:endParaRPr>
          </a:p>
        </p:txBody>
      </p:sp>
      <p:pic>
        <p:nvPicPr>
          <p:cNvPr id="2069" name="Google Shape;2069;p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0313" y="2817463"/>
            <a:ext cx="519000" cy="51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0" name="Google Shape;2070;p1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7225" y="4150650"/>
            <a:ext cx="519000" cy="51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1" name="Google Shape;2071;p1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85975" y="4150650"/>
            <a:ext cx="519000" cy="51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5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12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社群感測器 Social Sensors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地震事件偵測 (3/3)</a:t>
            </a:r>
            <a:endParaRPr b="0" sz="2400"/>
          </a:p>
        </p:txBody>
      </p:sp>
      <p:sp>
        <p:nvSpPr>
          <p:cNvPr id="2077" name="Google Shape;2077;p12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78" name="Google Shape;2078;p126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079" name="Google Shape;2079;p126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事件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2080" name="Google Shape;2080;p126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081" name="Google Shape;2081;p126"/>
          <p:cNvSpPr txBox="1"/>
          <p:nvPr/>
        </p:nvSpPr>
        <p:spPr>
          <a:xfrm>
            <a:off x="5760725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(Sakaki, Okazaki, &amp; Matsuo, 2010)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082" name="Google Shape;2082;p126"/>
          <p:cNvPicPr preferRelativeResize="0"/>
          <p:nvPr/>
        </p:nvPicPr>
        <p:blipFill rotWithShape="1">
          <a:blip r:embed="rId3">
            <a:alphaModFix/>
          </a:blip>
          <a:srcRect b="0" l="0" r="0" t="10136"/>
          <a:stretch/>
        </p:blipFill>
        <p:spPr>
          <a:xfrm>
            <a:off x="2585400" y="1555176"/>
            <a:ext cx="3973201" cy="3181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3" name="Google Shape;2083;p126"/>
          <p:cNvSpPr/>
          <p:nvPr/>
        </p:nvSpPr>
        <p:spPr>
          <a:xfrm>
            <a:off x="5760725" y="2217900"/>
            <a:ext cx="1947000" cy="707700"/>
          </a:xfrm>
          <a:prstGeom prst="wedgeRoundRectCallout">
            <a:avLst>
              <a:gd fmla="val -79744" name="adj1"/>
              <a:gd fmla="val 64604" name="adj2"/>
              <a:gd fmla="val 0" name="adj3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兩種不同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位置評估演算法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2084" name="Google Shape;2084;p126"/>
          <p:cNvSpPr/>
          <p:nvPr/>
        </p:nvSpPr>
        <p:spPr>
          <a:xfrm>
            <a:off x="2270375" y="4138075"/>
            <a:ext cx="1947000" cy="354300"/>
          </a:xfrm>
          <a:prstGeom prst="wedgeRoundRectCallout">
            <a:avLst>
              <a:gd fmla="val 59408" name="adj1"/>
              <a:gd fmla="val -11033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實際地震中心</a:t>
            </a:r>
            <a:endParaRPr b="1"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8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127"/>
          <p:cNvSpPr/>
          <p:nvPr/>
        </p:nvSpPr>
        <p:spPr>
          <a:xfrm rot="-5400000">
            <a:off x="7294300" y="3589450"/>
            <a:ext cx="4815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0" name="Google Shape;2090;p127"/>
          <p:cNvSpPr/>
          <p:nvPr/>
        </p:nvSpPr>
        <p:spPr>
          <a:xfrm rot="10800000">
            <a:off x="2032325" y="3100175"/>
            <a:ext cx="47049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1" name="Google Shape;2091;p12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醫療護理記錄自動分類</a:t>
            </a:r>
            <a:endParaRPr/>
          </a:p>
        </p:txBody>
      </p:sp>
      <p:sp>
        <p:nvSpPr>
          <p:cNvPr id="2092" name="Google Shape;2092;p12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93" name="Google Shape;2093;p127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094" name="Google Shape;2094;p127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分類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2095" name="Google Shape;2095;p127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096" name="Google Shape;2096;p127"/>
          <p:cNvSpPr txBox="1"/>
          <p:nvPr/>
        </p:nvSpPr>
        <p:spPr>
          <a:xfrm>
            <a:off x="5760725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(Chang et al., 2019)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2097" name="Google Shape;2097;p127"/>
          <p:cNvGrpSpPr/>
          <p:nvPr/>
        </p:nvGrpSpPr>
        <p:grpSpPr>
          <a:xfrm>
            <a:off x="735100" y="2427263"/>
            <a:ext cx="928900" cy="714575"/>
            <a:chOff x="3241925" y="1164575"/>
            <a:chExt cx="928900" cy="714575"/>
          </a:xfrm>
        </p:grpSpPr>
        <p:pic>
          <p:nvPicPr>
            <p:cNvPr id="2098" name="Google Shape;2098;p1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241925" y="1164575"/>
              <a:ext cx="714572" cy="714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9" name="Google Shape;2099;p1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09256" y="1164575"/>
              <a:ext cx="714572" cy="714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0" name="Google Shape;2100;p1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91655" y="1164575"/>
              <a:ext cx="714572" cy="714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1" name="Google Shape;2101;p1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56253" y="1164575"/>
              <a:ext cx="714572" cy="7145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02" name="Google Shape;2102;p127"/>
          <p:cNvSpPr/>
          <p:nvPr/>
        </p:nvSpPr>
        <p:spPr>
          <a:xfrm>
            <a:off x="465600" y="3104975"/>
            <a:ext cx="1467900" cy="515100"/>
          </a:xfrm>
          <a:prstGeom prst="roundRect">
            <a:avLst>
              <a:gd fmla="val 16667" name="adj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混雜各種事件的護理記錄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2103" name="Google Shape;2103;p127"/>
          <p:cNvPicPr preferRelativeResize="0"/>
          <p:nvPr/>
        </p:nvPicPr>
        <p:blipFill rotWithShape="1">
          <a:blip r:embed="rId4">
            <a:alphaModFix/>
          </a:blip>
          <a:srcRect b="44815" l="0" r="0" t="0"/>
          <a:stretch/>
        </p:blipFill>
        <p:spPr>
          <a:xfrm>
            <a:off x="2335125" y="2175950"/>
            <a:ext cx="1102775" cy="1460525"/>
          </a:xfrm>
          <a:prstGeom prst="rect">
            <a:avLst/>
          </a:prstGeom>
          <a:noFill/>
          <a:ln>
            <a:noFill/>
          </a:ln>
        </p:spPr>
      </p:pic>
      <p:sp>
        <p:nvSpPr>
          <p:cNvPr id="2104" name="Google Shape;2104;p127"/>
          <p:cNvSpPr/>
          <p:nvPr/>
        </p:nvSpPr>
        <p:spPr>
          <a:xfrm>
            <a:off x="2265900" y="3104975"/>
            <a:ext cx="1467900" cy="5151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醫療專家</a:t>
            </a:r>
            <a:endParaRPr sz="1600">
              <a:solidFill>
                <a:srgbClr val="FFFFFF"/>
              </a:solidFill>
            </a:endParaRPr>
          </a:p>
        </p:txBody>
      </p:sp>
      <p:grpSp>
        <p:nvGrpSpPr>
          <p:cNvPr id="2105" name="Google Shape;2105;p127"/>
          <p:cNvGrpSpPr/>
          <p:nvPr/>
        </p:nvGrpSpPr>
        <p:grpSpPr>
          <a:xfrm>
            <a:off x="4156500" y="1135463"/>
            <a:ext cx="2295175" cy="3846687"/>
            <a:chOff x="5978100" y="983063"/>
            <a:chExt cx="2295175" cy="3846687"/>
          </a:xfrm>
        </p:grpSpPr>
        <p:grpSp>
          <p:nvGrpSpPr>
            <p:cNvPr id="2106" name="Google Shape;2106;p127"/>
            <p:cNvGrpSpPr/>
            <p:nvPr/>
          </p:nvGrpSpPr>
          <p:grpSpPr>
            <a:xfrm>
              <a:off x="7344375" y="983063"/>
              <a:ext cx="928900" cy="714575"/>
              <a:chOff x="3241925" y="1164575"/>
              <a:chExt cx="928900" cy="714575"/>
            </a:xfrm>
          </p:grpSpPr>
          <p:pic>
            <p:nvPicPr>
              <p:cNvPr id="2107" name="Google Shape;2107;p12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241925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8" name="Google Shape;2108;p12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309256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9" name="Google Shape;2109;p12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391655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0" name="Google Shape;2110;p12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456253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11" name="Google Shape;2111;p127"/>
            <p:cNvSpPr/>
            <p:nvPr/>
          </p:nvSpPr>
          <p:spPr>
            <a:xfrm>
              <a:off x="5978100" y="1082800"/>
              <a:ext cx="1467900" cy="5151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</a:rPr>
                <a:t>護理事件設錯</a:t>
              </a:r>
              <a:endParaRPr sz="1600">
                <a:solidFill>
                  <a:srgbClr val="FFFFFF"/>
                </a:solidFill>
              </a:endParaRPr>
            </a:p>
          </p:txBody>
        </p:sp>
        <p:grpSp>
          <p:nvGrpSpPr>
            <p:cNvPr id="2112" name="Google Shape;2112;p127"/>
            <p:cNvGrpSpPr/>
            <p:nvPr/>
          </p:nvGrpSpPr>
          <p:grpSpPr>
            <a:xfrm>
              <a:off x="7344375" y="1777525"/>
              <a:ext cx="928900" cy="714575"/>
              <a:chOff x="3241925" y="1164575"/>
              <a:chExt cx="928900" cy="714575"/>
            </a:xfrm>
          </p:grpSpPr>
          <p:pic>
            <p:nvPicPr>
              <p:cNvPr id="2113" name="Google Shape;2113;p12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241925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4" name="Google Shape;2114;p12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309256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5" name="Google Shape;2115;p12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391655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6" name="Google Shape;2116;p12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456253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17" name="Google Shape;2117;p127"/>
            <p:cNvSpPr/>
            <p:nvPr/>
          </p:nvSpPr>
          <p:spPr>
            <a:xfrm>
              <a:off x="5978100" y="1877263"/>
              <a:ext cx="1467900" cy="5151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</a:rPr>
                <a:t>自訂事件</a:t>
              </a:r>
              <a:endParaRPr sz="1600">
                <a:solidFill>
                  <a:srgbClr val="FFFFFF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</a:rPr>
                <a:t>加入系統事件</a:t>
              </a:r>
              <a:endParaRPr sz="1600">
                <a:solidFill>
                  <a:srgbClr val="FFFFFF"/>
                </a:solidFill>
              </a:endParaRPr>
            </a:p>
          </p:txBody>
        </p:sp>
        <p:grpSp>
          <p:nvGrpSpPr>
            <p:cNvPr id="2118" name="Google Shape;2118;p127"/>
            <p:cNvGrpSpPr/>
            <p:nvPr/>
          </p:nvGrpSpPr>
          <p:grpSpPr>
            <a:xfrm>
              <a:off x="7344375" y="2572000"/>
              <a:ext cx="928900" cy="714575"/>
              <a:chOff x="3241925" y="1164575"/>
              <a:chExt cx="928900" cy="714575"/>
            </a:xfrm>
          </p:grpSpPr>
          <p:pic>
            <p:nvPicPr>
              <p:cNvPr id="2119" name="Google Shape;2119;p12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241925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20" name="Google Shape;2120;p12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309256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21" name="Google Shape;2121;p12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391655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22" name="Google Shape;2122;p12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456253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23" name="Google Shape;2123;p127"/>
            <p:cNvSpPr/>
            <p:nvPr/>
          </p:nvSpPr>
          <p:spPr>
            <a:xfrm>
              <a:off x="5978100" y="2671738"/>
              <a:ext cx="1467900" cy="5151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</a:rPr>
                <a:t>仍為自訂事件</a:t>
              </a:r>
              <a:endParaRPr sz="1600">
                <a:solidFill>
                  <a:srgbClr val="FFFFFF"/>
                </a:solidFill>
              </a:endParaRPr>
            </a:p>
          </p:txBody>
        </p:sp>
        <p:grpSp>
          <p:nvGrpSpPr>
            <p:cNvPr id="2124" name="Google Shape;2124;p127"/>
            <p:cNvGrpSpPr/>
            <p:nvPr/>
          </p:nvGrpSpPr>
          <p:grpSpPr>
            <a:xfrm>
              <a:off x="7344375" y="3384325"/>
              <a:ext cx="928900" cy="714575"/>
              <a:chOff x="3241925" y="1164575"/>
              <a:chExt cx="928900" cy="714575"/>
            </a:xfrm>
          </p:grpSpPr>
          <p:pic>
            <p:nvPicPr>
              <p:cNvPr id="2125" name="Google Shape;2125;p12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241925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26" name="Google Shape;2126;p12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309256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27" name="Google Shape;2127;p12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391655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28" name="Google Shape;2128;p12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456253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29" name="Google Shape;2129;p127"/>
            <p:cNvSpPr/>
            <p:nvPr/>
          </p:nvSpPr>
          <p:spPr>
            <a:xfrm>
              <a:off x="5978100" y="3484063"/>
              <a:ext cx="1467900" cy="5151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</a:rPr>
                <a:t>無法指定</a:t>
              </a:r>
              <a:r>
                <a:rPr lang="en" sz="1600">
                  <a:solidFill>
                    <a:srgbClr val="FFFFFF"/>
                  </a:solidFill>
                </a:rPr>
                <a:t>事件</a:t>
              </a:r>
              <a:endParaRPr sz="1600">
                <a:solidFill>
                  <a:srgbClr val="FFFFFF"/>
                </a:solidFill>
              </a:endParaRPr>
            </a:p>
          </p:txBody>
        </p:sp>
        <p:grpSp>
          <p:nvGrpSpPr>
            <p:cNvPr id="2130" name="Google Shape;2130;p127"/>
            <p:cNvGrpSpPr/>
            <p:nvPr/>
          </p:nvGrpSpPr>
          <p:grpSpPr>
            <a:xfrm>
              <a:off x="7344375" y="4115175"/>
              <a:ext cx="928900" cy="714575"/>
              <a:chOff x="3241925" y="1164575"/>
              <a:chExt cx="928900" cy="714575"/>
            </a:xfrm>
          </p:grpSpPr>
          <p:pic>
            <p:nvPicPr>
              <p:cNvPr id="2131" name="Google Shape;2131;p12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241925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32" name="Google Shape;2132;p12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309256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33" name="Google Shape;2133;p12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391655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34" name="Google Shape;2134;p12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456253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35" name="Google Shape;2135;p127"/>
            <p:cNvSpPr/>
            <p:nvPr/>
          </p:nvSpPr>
          <p:spPr>
            <a:xfrm>
              <a:off x="5978100" y="4214913"/>
              <a:ext cx="1467900" cy="5151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</a:rPr>
                <a:t>錯誤自訂事件</a:t>
              </a:r>
              <a:endParaRPr sz="1600">
                <a:solidFill>
                  <a:srgbClr val="FFFFFF"/>
                </a:solidFill>
              </a:endParaRPr>
            </a:p>
          </p:txBody>
        </p:sp>
      </p:grpSp>
      <p:sp>
        <p:nvSpPr>
          <p:cNvPr id="2136" name="Google Shape;2136;p127"/>
          <p:cNvSpPr/>
          <p:nvPr/>
        </p:nvSpPr>
        <p:spPr>
          <a:xfrm>
            <a:off x="6737225" y="2858000"/>
            <a:ext cx="1567200" cy="7635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分類器</a:t>
            </a:r>
            <a:endParaRPr sz="3200">
              <a:solidFill>
                <a:srgbClr val="FFFFFF"/>
              </a:solidFill>
            </a:endParaRPr>
          </a:p>
        </p:txBody>
      </p:sp>
      <p:pic>
        <p:nvPicPr>
          <p:cNvPr id="2137" name="Google Shape;2137;p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75538" y="2496125"/>
            <a:ext cx="519000" cy="5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8" name="Google Shape;2138;p127"/>
          <p:cNvSpPr/>
          <p:nvPr/>
        </p:nvSpPr>
        <p:spPr>
          <a:xfrm>
            <a:off x="6737225" y="4180800"/>
            <a:ext cx="1567200" cy="4644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建立分類規則</a:t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2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p128"/>
          <p:cNvSpPr/>
          <p:nvPr/>
        </p:nvSpPr>
        <p:spPr>
          <a:xfrm rot="-5400000">
            <a:off x="7294300" y="3589450"/>
            <a:ext cx="4815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4" name="Google Shape;2144;p128"/>
          <p:cNvSpPr/>
          <p:nvPr/>
        </p:nvSpPr>
        <p:spPr>
          <a:xfrm rot="10800000">
            <a:off x="2032325" y="3100175"/>
            <a:ext cx="47049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5" name="Google Shape;2145;p12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醫療護理記錄自動分類</a:t>
            </a:r>
            <a:endParaRPr/>
          </a:p>
        </p:txBody>
      </p:sp>
      <p:sp>
        <p:nvSpPr>
          <p:cNvPr id="2146" name="Google Shape;2146;p12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47" name="Google Shape;2147;p128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148" name="Google Shape;2148;p128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分類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2149" name="Google Shape;2149;p128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150" name="Google Shape;2150;p128"/>
          <p:cNvSpPr txBox="1"/>
          <p:nvPr/>
        </p:nvSpPr>
        <p:spPr>
          <a:xfrm>
            <a:off x="5760725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(Chang et al., 2019)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2151" name="Google Shape;2151;p128"/>
          <p:cNvGrpSpPr/>
          <p:nvPr/>
        </p:nvGrpSpPr>
        <p:grpSpPr>
          <a:xfrm>
            <a:off x="735100" y="2427263"/>
            <a:ext cx="928900" cy="714575"/>
            <a:chOff x="3241925" y="1164575"/>
            <a:chExt cx="928900" cy="714575"/>
          </a:xfrm>
        </p:grpSpPr>
        <p:pic>
          <p:nvPicPr>
            <p:cNvPr id="2152" name="Google Shape;2152;p1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241925" y="1164575"/>
              <a:ext cx="714572" cy="714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3" name="Google Shape;2153;p1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09256" y="1164575"/>
              <a:ext cx="714572" cy="714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4" name="Google Shape;2154;p1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91655" y="1164575"/>
              <a:ext cx="714572" cy="714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5" name="Google Shape;2155;p1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56253" y="1164575"/>
              <a:ext cx="714572" cy="7145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56" name="Google Shape;2156;p128"/>
          <p:cNvSpPr/>
          <p:nvPr/>
        </p:nvSpPr>
        <p:spPr>
          <a:xfrm>
            <a:off x="465600" y="3104975"/>
            <a:ext cx="1467900" cy="515100"/>
          </a:xfrm>
          <a:prstGeom prst="roundRect">
            <a:avLst>
              <a:gd fmla="val 16667" name="adj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混雜各種事件的護理記錄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2157" name="Google Shape;2157;p128"/>
          <p:cNvPicPr preferRelativeResize="0"/>
          <p:nvPr/>
        </p:nvPicPr>
        <p:blipFill rotWithShape="1">
          <a:blip r:embed="rId4">
            <a:alphaModFix/>
          </a:blip>
          <a:srcRect b="44815" l="0" r="0" t="0"/>
          <a:stretch/>
        </p:blipFill>
        <p:spPr>
          <a:xfrm>
            <a:off x="2335125" y="2175950"/>
            <a:ext cx="1102775" cy="1460525"/>
          </a:xfrm>
          <a:prstGeom prst="rect">
            <a:avLst/>
          </a:prstGeom>
          <a:noFill/>
          <a:ln>
            <a:noFill/>
          </a:ln>
        </p:spPr>
      </p:pic>
      <p:sp>
        <p:nvSpPr>
          <p:cNvPr id="2158" name="Google Shape;2158;p128"/>
          <p:cNvSpPr/>
          <p:nvPr/>
        </p:nvSpPr>
        <p:spPr>
          <a:xfrm>
            <a:off x="2265900" y="3104975"/>
            <a:ext cx="1467900" cy="5151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醫療專家</a:t>
            </a:r>
            <a:endParaRPr sz="1600">
              <a:solidFill>
                <a:srgbClr val="FFFFFF"/>
              </a:solidFill>
            </a:endParaRPr>
          </a:p>
        </p:txBody>
      </p:sp>
      <p:grpSp>
        <p:nvGrpSpPr>
          <p:cNvPr id="2159" name="Google Shape;2159;p128"/>
          <p:cNvGrpSpPr/>
          <p:nvPr/>
        </p:nvGrpSpPr>
        <p:grpSpPr>
          <a:xfrm>
            <a:off x="4156500" y="1135463"/>
            <a:ext cx="2295175" cy="3846687"/>
            <a:chOff x="5978100" y="983063"/>
            <a:chExt cx="2295175" cy="3846687"/>
          </a:xfrm>
        </p:grpSpPr>
        <p:grpSp>
          <p:nvGrpSpPr>
            <p:cNvPr id="2160" name="Google Shape;2160;p128"/>
            <p:cNvGrpSpPr/>
            <p:nvPr/>
          </p:nvGrpSpPr>
          <p:grpSpPr>
            <a:xfrm>
              <a:off x="7344375" y="983063"/>
              <a:ext cx="928900" cy="714575"/>
              <a:chOff x="3241925" y="1164575"/>
              <a:chExt cx="928900" cy="714575"/>
            </a:xfrm>
          </p:grpSpPr>
          <p:pic>
            <p:nvPicPr>
              <p:cNvPr id="2161" name="Google Shape;2161;p12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241925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2" name="Google Shape;2162;p12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309256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3" name="Google Shape;2163;p12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391655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4" name="Google Shape;2164;p12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456253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65" name="Google Shape;2165;p128"/>
            <p:cNvSpPr/>
            <p:nvPr/>
          </p:nvSpPr>
          <p:spPr>
            <a:xfrm>
              <a:off x="5978100" y="1082800"/>
              <a:ext cx="1467900" cy="5151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</a:rPr>
                <a:t>護理事件設錯</a:t>
              </a:r>
              <a:endParaRPr sz="1600">
                <a:solidFill>
                  <a:srgbClr val="FFFFFF"/>
                </a:solidFill>
              </a:endParaRPr>
            </a:p>
          </p:txBody>
        </p:sp>
        <p:grpSp>
          <p:nvGrpSpPr>
            <p:cNvPr id="2166" name="Google Shape;2166;p128"/>
            <p:cNvGrpSpPr/>
            <p:nvPr/>
          </p:nvGrpSpPr>
          <p:grpSpPr>
            <a:xfrm>
              <a:off x="7344375" y="1777525"/>
              <a:ext cx="928900" cy="714575"/>
              <a:chOff x="3241925" y="1164575"/>
              <a:chExt cx="928900" cy="714575"/>
            </a:xfrm>
          </p:grpSpPr>
          <p:pic>
            <p:nvPicPr>
              <p:cNvPr id="2167" name="Google Shape;2167;p12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241925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8" name="Google Shape;2168;p12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309256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9" name="Google Shape;2169;p12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391655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70" name="Google Shape;2170;p12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456253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71" name="Google Shape;2171;p128"/>
            <p:cNvSpPr/>
            <p:nvPr/>
          </p:nvSpPr>
          <p:spPr>
            <a:xfrm>
              <a:off x="5978100" y="1877263"/>
              <a:ext cx="1467900" cy="5151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</a:rPr>
                <a:t>自訂事件</a:t>
              </a:r>
              <a:endParaRPr sz="1600">
                <a:solidFill>
                  <a:srgbClr val="FFFFFF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</a:rPr>
                <a:t>加入系統事件</a:t>
              </a:r>
              <a:endParaRPr sz="1600">
                <a:solidFill>
                  <a:srgbClr val="FFFFFF"/>
                </a:solidFill>
              </a:endParaRPr>
            </a:p>
          </p:txBody>
        </p:sp>
        <p:grpSp>
          <p:nvGrpSpPr>
            <p:cNvPr id="2172" name="Google Shape;2172;p128"/>
            <p:cNvGrpSpPr/>
            <p:nvPr/>
          </p:nvGrpSpPr>
          <p:grpSpPr>
            <a:xfrm>
              <a:off x="7344375" y="2572000"/>
              <a:ext cx="928900" cy="714575"/>
              <a:chOff x="3241925" y="1164575"/>
              <a:chExt cx="928900" cy="714575"/>
            </a:xfrm>
          </p:grpSpPr>
          <p:pic>
            <p:nvPicPr>
              <p:cNvPr id="2173" name="Google Shape;2173;p12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241925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74" name="Google Shape;2174;p12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309256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75" name="Google Shape;2175;p12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391655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76" name="Google Shape;2176;p12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456253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77" name="Google Shape;2177;p128"/>
            <p:cNvSpPr/>
            <p:nvPr/>
          </p:nvSpPr>
          <p:spPr>
            <a:xfrm>
              <a:off x="5978100" y="2671738"/>
              <a:ext cx="1467900" cy="5151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</a:rPr>
                <a:t>仍為自訂事件</a:t>
              </a:r>
              <a:endParaRPr sz="1600">
                <a:solidFill>
                  <a:srgbClr val="FFFFFF"/>
                </a:solidFill>
              </a:endParaRPr>
            </a:p>
          </p:txBody>
        </p:sp>
        <p:grpSp>
          <p:nvGrpSpPr>
            <p:cNvPr id="2178" name="Google Shape;2178;p128"/>
            <p:cNvGrpSpPr/>
            <p:nvPr/>
          </p:nvGrpSpPr>
          <p:grpSpPr>
            <a:xfrm>
              <a:off x="7344375" y="3384325"/>
              <a:ext cx="928900" cy="714575"/>
              <a:chOff x="3241925" y="1164575"/>
              <a:chExt cx="928900" cy="714575"/>
            </a:xfrm>
          </p:grpSpPr>
          <p:pic>
            <p:nvPicPr>
              <p:cNvPr id="2179" name="Google Shape;2179;p12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241925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80" name="Google Shape;2180;p12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309256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81" name="Google Shape;2181;p12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391655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82" name="Google Shape;2182;p12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456253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83" name="Google Shape;2183;p128"/>
            <p:cNvSpPr/>
            <p:nvPr/>
          </p:nvSpPr>
          <p:spPr>
            <a:xfrm>
              <a:off x="5978100" y="3484063"/>
              <a:ext cx="1467900" cy="5151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</a:rPr>
                <a:t>無法指定事件</a:t>
              </a:r>
              <a:endParaRPr sz="1600">
                <a:solidFill>
                  <a:srgbClr val="FFFFFF"/>
                </a:solidFill>
              </a:endParaRPr>
            </a:p>
          </p:txBody>
        </p:sp>
        <p:grpSp>
          <p:nvGrpSpPr>
            <p:cNvPr id="2184" name="Google Shape;2184;p128"/>
            <p:cNvGrpSpPr/>
            <p:nvPr/>
          </p:nvGrpSpPr>
          <p:grpSpPr>
            <a:xfrm>
              <a:off x="7344375" y="4115175"/>
              <a:ext cx="928900" cy="714575"/>
              <a:chOff x="3241925" y="1164575"/>
              <a:chExt cx="928900" cy="714575"/>
            </a:xfrm>
          </p:grpSpPr>
          <p:pic>
            <p:nvPicPr>
              <p:cNvPr id="2185" name="Google Shape;2185;p12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241925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86" name="Google Shape;2186;p12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309256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87" name="Google Shape;2187;p12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391655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88" name="Google Shape;2188;p12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456253" y="1164575"/>
                <a:ext cx="714572" cy="714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89" name="Google Shape;2189;p128"/>
            <p:cNvSpPr/>
            <p:nvPr/>
          </p:nvSpPr>
          <p:spPr>
            <a:xfrm>
              <a:off x="5978100" y="4214913"/>
              <a:ext cx="1467900" cy="5151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</a:rPr>
                <a:t>錯誤自訂事件</a:t>
              </a:r>
              <a:endParaRPr sz="1600">
                <a:solidFill>
                  <a:srgbClr val="FFFFFF"/>
                </a:solidFill>
              </a:endParaRPr>
            </a:p>
          </p:txBody>
        </p:sp>
      </p:grpSp>
      <p:sp>
        <p:nvSpPr>
          <p:cNvPr id="2190" name="Google Shape;2190;p128"/>
          <p:cNvSpPr/>
          <p:nvPr/>
        </p:nvSpPr>
        <p:spPr>
          <a:xfrm>
            <a:off x="6737225" y="2858000"/>
            <a:ext cx="1567200" cy="7635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分類器</a:t>
            </a:r>
            <a:endParaRPr sz="3200">
              <a:solidFill>
                <a:srgbClr val="FFFFFF"/>
              </a:solidFill>
            </a:endParaRPr>
          </a:p>
        </p:txBody>
      </p:sp>
      <p:pic>
        <p:nvPicPr>
          <p:cNvPr id="2191" name="Google Shape;2191;p1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75538" y="2496125"/>
            <a:ext cx="519000" cy="5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2" name="Google Shape;2192;p128"/>
          <p:cNvSpPr/>
          <p:nvPr/>
        </p:nvSpPr>
        <p:spPr>
          <a:xfrm>
            <a:off x="6737225" y="4180800"/>
            <a:ext cx="1567200" cy="4644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建立分類規則</a:t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6" name="Shape 2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7" name="Google Shape;2197;p12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新詩與唐詩的</a:t>
            </a:r>
            <a:r>
              <a:rPr lang="en">
                <a:solidFill>
                  <a:srgbClr val="FF0000"/>
                </a:solidFill>
              </a:rPr>
              <a:t>分類規則</a:t>
            </a:r>
            <a:r>
              <a:rPr lang="en"/>
              <a:t>是什麼？</a:t>
            </a:r>
            <a:endParaRPr/>
          </a:p>
        </p:txBody>
      </p:sp>
      <p:sp>
        <p:nvSpPr>
          <p:cNvPr id="2198" name="Google Shape;2198;p12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99" name="Google Shape;2199;p129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資料集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新詩與唐詩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新詩20首，字數不定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唐詩20首，五言絕句</a:t>
            </a:r>
            <a:endParaRPr/>
          </a:p>
        </p:txBody>
      </p:sp>
      <p:sp>
        <p:nvSpPr>
          <p:cNvPr id="2200" name="Google Shape;2200;p129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201" name="Google Shape;2201;p129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分類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2202" name="Google Shape;2202;p129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grpSp>
        <p:nvGrpSpPr>
          <p:cNvPr id="2203" name="Google Shape;2203;p129"/>
          <p:cNvGrpSpPr/>
          <p:nvPr/>
        </p:nvGrpSpPr>
        <p:grpSpPr>
          <a:xfrm>
            <a:off x="4374963" y="1597875"/>
            <a:ext cx="4462913" cy="3000375"/>
            <a:chOff x="4374963" y="1397188"/>
            <a:chExt cx="4462913" cy="3000375"/>
          </a:xfrm>
        </p:grpSpPr>
        <p:pic>
          <p:nvPicPr>
            <p:cNvPr id="2204" name="Google Shape;2204;p1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74963" y="1397188"/>
              <a:ext cx="3743325" cy="3000375"/>
            </a:xfrm>
            <a:prstGeom prst="rect">
              <a:avLst/>
            </a:prstGeom>
            <a:noFill/>
            <a:ln cap="flat" cmpd="sng" w="285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205" name="Google Shape;2205;p129"/>
            <p:cNvSpPr/>
            <p:nvPr/>
          </p:nvSpPr>
          <p:spPr>
            <a:xfrm>
              <a:off x="7735075" y="2081100"/>
              <a:ext cx="1102800" cy="578400"/>
            </a:xfrm>
            <a:prstGeom prst="wedgeRoundRectCallout">
              <a:avLst>
                <a:gd fmla="val -37967" name="adj1"/>
                <a:gd fmla="val 80087" name="adj2"/>
                <a:gd fmla="val 0" name="adj3"/>
              </a:avLst>
            </a:prstGeom>
            <a:solidFill>
              <a:srgbClr val="FF0000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chemeClr val="lt1"/>
                  </a:solidFill>
                </a:rPr>
                <a:t>分類標籤</a:t>
              </a:r>
              <a:endParaRPr b="1" sz="160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9" name="Shape 2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Google Shape;2210;p13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Bag-of-words model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詞袋模型</a:t>
            </a:r>
            <a:endParaRPr/>
          </a:p>
        </p:txBody>
      </p:sp>
      <p:sp>
        <p:nvSpPr>
          <p:cNvPr id="2211" name="Google Shape;2211;p13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12" name="Google Shape;2212;p130"/>
          <p:cNvSpPr txBox="1"/>
          <p:nvPr>
            <p:ph idx="1" type="body"/>
          </p:nvPr>
        </p:nvSpPr>
        <p:spPr>
          <a:xfrm>
            <a:off x="694200" y="18454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00"/>
                </a:solidFill>
              </a:rPr>
              <a:t>非結構化資料</a:t>
            </a:r>
            <a:endParaRPr>
              <a:solidFill>
                <a:srgbClr val="990000"/>
              </a:solidFill>
            </a:endParaRPr>
          </a:p>
        </p:txBody>
      </p:sp>
      <p:sp>
        <p:nvSpPr>
          <p:cNvPr id="2213" name="Google Shape;2213;p130"/>
          <p:cNvSpPr txBox="1"/>
          <p:nvPr>
            <p:ph idx="2" type="body"/>
          </p:nvPr>
        </p:nvSpPr>
        <p:spPr>
          <a:xfrm>
            <a:off x="4294050" y="18454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結構化資料 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A86E8"/>
              </a:solidFill>
            </a:endParaRPr>
          </a:p>
        </p:txBody>
      </p:sp>
      <p:sp>
        <p:nvSpPr>
          <p:cNvPr id="2214" name="Google Shape;2214;p130"/>
          <p:cNvSpPr/>
          <p:nvPr/>
        </p:nvSpPr>
        <p:spPr>
          <a:xfrm>
            <a:off x="989875" y="2702150"/>
            <a:ext cx="1822800" cy="743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你說我們的</a:t>
            </a:r>
            <a:br>
              <a:rPr lang="en" sz="2400"/>
            </a:br>
            <a:r>
              <a:rPr lang="en" sz="2400"/>
              <a:t>路不相同</a:t>
            </a:r>
            <a:endParaRPr sz="2400"/>
          </a:p>
        </p:txBody>
      </p:sp>
      <p:sp>
        <p:nvSpPr>
          <p:cNvPr id="2215" name="Google Shape;2215;p130"/>
          <p:cNvSpPr/>
          <p:nvPr/>
        </p:nvSpPr>
        <p:spPr>
          <a:xfrm>
            <a:off x="989875" y="3557000"/>
            <a:ext cx="1822800" cy="743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空山不見人</a:t>
            </a:r>
            <a:endParaRPr sz="2400"/>
          </a:p>
        </p:txBody>
      </p:sp>
      <p:sp>
        <p:nvSpPr>
          <p:cNvPr id="2216" name="Google Shape;2216;p130"/>
          <p:cNvSpPr/>
          <p:nvPr/>
        </p:nvSpPr>
        <p:spPr>
          <a:xfrm rot="10800000">
            <a:off x="3836225" y="2811350"/>
            <a:ext cx="4224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7" name="Google Shape;2217;p130"/>
          <p:cNvSpPr/>
          <p:nvPr/>
        </p:nvSpPr>
        <p:spPr>
          <a:xfrm rot="10800000">
            <a:off x="3836225" y="3622725"/>
            <a:ext cx="4224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8" name="Google Shape;2218;p130"/>
          <p:cNvSpPr txBox="1"/>
          <p:nvPr/>
        </p:nvSpPr>
        <p:spPr>
          <a:xfrm>
            <a:off x="4591850" y="4346625"/>
            <a:ext cx="29556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1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1=有這個字</a:t>
            </a:r>
            <a:r>
              <a:rPr lang="en" sz="1600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；0=沒這個字)</a:t>
            </a:r>
            <a:endParaRPr/>
          </a:p>
        </p:txBody>
      </p:sp>
      <p:sp>
        <p:nvSpPr>
          <p:cNvPr id="2219" name="Google Shape;2219;p130"/>
          <p:cNvSpPr/>
          <p:nvPr/>
        </p:nvSpPr>
        <p:spPr>
          <a:xfrm>
            <a:off x="2812525" y="3557000"/>
            <a:ext cx="902700" cy="743100"/>
          </a:xfrm>
          <a:prstGeom prst="roundRect">
            <a:avLst>
              <a:gd fmla="val 16667" name="adj"/>
            </a:avLst>
          </a:prstGeom>
          <a:solidFill>
            <a:srgbClr val="980000"/>
          </a:solidFill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唐詩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220" name="Google Shape;2220;p130"/>
          <p:cNvSpPr/>
          <p:nvPr/>
        </p:nvSpPr>
        <p:spPr>
          <a:xfrm>
            <a:off x="2812525" y="2702150"/>
            <a:ext cx="902700" cy="743100"/>
          </a:xfrm>
          <a:prstGeom prst="roundRect">
            <a:avLst>
              <a:gd fmla="val 16667" name="adj"/>
            </a:avLst>
          </a:prstGeom>
          <a:solidFill>
            <a:srgbClr val="980000"/>
          </a:solidFill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新詩</a:t>
            </a:r>
            <a:endParaRPr sz="2400">
              <a:solidFill>
                <a:srgbClr val="FFFFFF"/>
              </a:solidFill>
            </a:endParaRPr>
          </a:p>
        </p:txBody>
      </p:sp>
      <p:graphicFrame>
        <p:nvGraphicFramePr>
          <p:cNvPr id="2221" name="Google Shape;2221;p130"/>
          <p:cNvGraphicFramePr/>
          <p:nvPr/>
        </p:nvGraphicFramePr>
        <p:xfrm>
          <a:off x="4334825" y="2426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{48D0879F-4173-482A-B24D-7079B7DFDA3F}</a:tableStyleId>
              </a:tblPr>
              <a:tblGrid>
                <a:gridCol w="266475"/>
                <a:gridCol w="266475"/>
                <a:gridCol w="266475"/>
                <a:gridCol w="266475"/>
                <a:gridCol w="266475"/>
                <a:gridCol w="266475"/>
                <a:gridCol w="266475"/>
                <a:gridCol w="266475"/>
                <a:gridCol w="266475"/>
                <a:gridCol w="266475"/>
                <a:gridCol w="266475"/>
                <a:gridCol w="266475"/>
                <a:gridCol w="266475"/>
                <a:gridCol w="424425"/>
              </a:tblGrid>
              <a:tr h="3200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不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人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你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們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同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山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我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的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相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空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見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說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路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分類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</a:tr>
              <a:tr h="7387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新詩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7387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唐詩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</a:tbl>
          </a:graphicData>
        </a:graphic>
      </p:graphicFrame>
      <p:sp>
        <p:nvSpPr>
          <p:cNvPr id="2222" name="Google Shape;2222;p130"/>
          <p:cNvSpPr/>
          <p:nvPr/>
        </p:nvSpPr>
        <p:spPr>
          <a:xfrm>
            <a:off x="7120625" y="1536200"/>
            <a:ext cx="1102800" cy="578400"/>
          </a:xfrm>
          <a:prstGeom prst="wedgeRoundRectCallout">
            <a:avLst>
              <a:gd fmla="val 29992" name="adj1"/>
              <a:gd fmla="val 112954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分類標籤</a:t>
            </a:r>
            <a:endParaRPr b="1"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6" name="Shape 2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Google Shape;2227;p13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新詩與唐詩的</a:t>
            </a:r>
            <a:r>
              <a:rPr lang="en">
                <a:solidFill>
                  <a:srgbClr val="FF0000"/>
                </a:solidFill>
              </a:rPr>
              <a:t>分類規則</a:t>
            </a:r>
            <a:r>
              <a:rPr lang="en"/>
              <a:t>是什麼？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決策樹分析結果</a:t>
            </a:r>
            <a:endParaRPr b="0" sz="2400"/>
          </a:p>
        </p:txBody>
      </p:sp>
      <p:sp>
        <p:nvSpPr>
          <p:cNvPr id="2228" name="Google Shape;2228;p13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29" name="Google Shape;2229;p131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230" name="Google Shape;2230;p131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分類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2231" name="Google Shape;2231;p131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232" name="Google Shape;2232;p131"/>
          <p:cNvSpPr/>
          <p:nvPr/>
        </p:nvSpPr>
        <p:spPr>
          <a:xfrm>
            <a:off x="3208425" y="3192550"/>
            <a:ext cx="843300" cy="3936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唐詩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2233" name="Google Shape;2233;p131"/>
          <p:cNvSpPr/>
          <p:nvPr/>
        </p:nvSpPr>
        <p:spPr>
          <a:xfrm>
            <a:off x="5580044" y="3192550"/>
            <a:ext cx="843300" cy="3936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新詩</a:t>
            </a:r>
            <a:endParaRPr sz="1600">
              <a:solidFill>
                <a:srgbClr val="FFFFFF"/>
              </a:solidFill>
            </a:endParaRPr>
          </a:p>
        </p:txBody>
      </p:sp>
      <p:cxnSp>
        <p:nvCxnSpPr>
          <p:cNvPr id="2234" name="Google Shape;2234;p131"/>
          <p:cNvCxnSpPr>
            <a:stCxn id="2235" idx="2"/>
            <a:endCxn id="2232" idx="0"/>
          </p:cNvCxnSpPr>
          <p:nvPr/>
        </p:nvCxnSpPr>
        <p:spPr>
          <a:xfrm flipH="1">
            <a:off x="3630151" y="2310650"/>
            <a:ext cx="1188900" cy="88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36" name="Google Shape;2236;p131"/>
          <p:cNvSpPr txBox="1"/>
          <p:nvPr/>
        </p:nvSpPr>
        <p:spPr>
          <a:xfrm>
            <a:off x="2797100" y="2310650"/>
            <a:ext cx="15291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 (沒有使用) 0 </a:t>
            </a:r>
            <a:endParaRPr sz="16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37" name="Google Shape;2237;p131"/>
          <p:cNvSpPr txBox="1"/>
          <p:nvPr/>
        </p:nvSpPr>
        <p:spPr>
          <a:xfrm>
            <a:off x="5269450" y="2310650"/>
            <a:ext cx="13368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1  (有使用)</a:t>
            </a:r>
            <a:endParaRPr sz="16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2238" name="Google Shape;2238;p131"/>
          <p:cNvCxnSpPr>
            <a:stCxn id="2235" idx="2"/>
            <a:endCxn id="2233" idx="0"/>
          </p:cNvCxnSpPr>
          <p:nvPr/>
        </p:nvCxnSpPr>
        <p:spPr>
          <a:xfrm>
            <a:off x="4819051" y="2310650"/>
            <a:ext cx="1182600" cy="88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39" name="Google Shape;2239;p131"/>
          <p:cNvSpPr txBox="1"/>
          <p:nvPr/>
        </p:nvSpPr>
        <p:spPr>
          <a:xfrm>
            <a:off x="2865525" y="3729075"/>
            <a:ext cx="15291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總共21筆文本</a:t>
            </a:r>
            <a:endParaRPr sz="16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1筆錯誤</a:t>
            </a:r>
            <a:endParaRPr sz="16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40" name="Google Shape;2240;p131"/>
          <p:cNvSpPr txBox="1"/>
          <p:nvPr/>
        </p:nvSpPr>
        <p:spPr>
          <a:xfrm>
            <a:off x="5173300" y="3729075"/>
            <a:ext cx="15291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總共19筆文本</a:t>
            </a:r>
            <a:endParaRPr sz="16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35" name="Google Shape;2235;p131"/>
          <p:cNvSpPr/>
          <p:nvPr/>
        </p:nvSpPr>
        <p:spPr>
          <a:xfrm>
            <a:off x="4465951" y="1795550"/>
            <a:ext cx="706200" cy="5151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的</a:t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4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p132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Section 3-3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比較預測之</a:t>
            </a:r>
            <a:endParaRPr b="0"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利用隱性語義的應用</a:t>
            </a:r>
            <a:endParaRPr/>
          </a:p>
        </p:txBody>
      </p:sp>
      <p:sp>
        <p:nvSpPr>
          <p:cNvPr id="2246" name="Google Shape;2246;p13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0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Google Shape;2251;p133"/>
          <p:cNvSpPr/>
          <p:nvPr/>
        </p:nvSpPr>
        <p:spPr>
          <a:xfrm>
            <a:off x="3330325" y="4442100"/>
            <a:ext cx="3473700" cy="5037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序列標記的規則 (模型)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252" name="Google Shape;2252;p133"/>
          <p:cNvSpPr/>
          <p:nvPr/>
        </p:nvSpPr>
        <p:spPr>
          <a:xfrm rot="-5400000">
            <a:off x="4526125" y="3737950"/>
            <a:ext cx="10821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3" name="Google Shape;2253;p133"/>
          <p:cNvSpPr txBox="1"/>
          <p:nvPr>
            <p:ph type="title"/>
          </p:nvPr>
        </p:nvSpPr>
        <p:spPr>
          <a:xfrm>
            <a:off x="1303800" y="3699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基於統計的自動序列標記</a:t>
            </a:r>
            <a:endParaRPr/>
          </a:p>
        </p:txBody>
      </p:sp>
      <p:sp>
        <p:nvSpPr>
          <p:cNvPr id="2254" name="Google Shape;2254;p13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55" name="Google Shape;2255;p133"/>
          <p:cNvSpPr/>
          <p:nvPr/>
        </p:nvSpPr>
        <p:spPr>
          <a:xfrm>
            <a:off x="618025" y="5714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256" name="Google Shape;2256;p133"/>
          <p:cNvSpPr txBox="1"/>
          <p:nvPr/>
        </p:nvSpPr>
        <p:spPr>
          <a:xfrm>
            <a:off x="618038" y="5714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標記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2257" name="Google Shape;2257;p133"/>
          <p:cNvSpPr/>
          <p:nvPr/>
        </p:nvSpPr>
        <p:spPr>
          <a:xfrm>
            <a:off x="618025" y="3699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258" name="Google Shape;2258;p133"/>
          <p:cNvSpPr/>
          <p:nvPr/>
        </p:nvSpPr>
        <p:spPr>
          <a:xfrm>
            <a:off x="3330250" y="3653025"/>
            <a:ext cx="3473700" cy="5190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機器學習</a:t>
            </a:r>
            <a:endParaRPr sz="3200">
              <a:solidFill>
                <a:srgbClr val="FFFFFF"/>
              </a:solidFill>
            </a:endParaRPr>
          </a:p>
        </p:txBody>
      </p:sp>
      <p:pic>
        <p:nvPicPr>
          <p:cNvPr id="2259" name="Google Shape;2259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6025" y="3653025"/>
            <a:ext cx="519000" cy="519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60" name="Google Shape;2260;p133"/>
          <p:cNvGraphicFramePr/>
          <p:nvPr/>
        </p:nvGraphicFramePr>
        <p:xfrm>
          <a:off x="2041575" y="1990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{48D0879F-4173-482A-B24D-7079B7DFDA3F}</a:tableStyleId>
              </a:tblPr>
              <a:tblGrid>
                <a:gridCol w="952500"/>
                <a:gridCol w="952500"/>
                <a:gridCol w="952500"/>
                <a:gridCol w="952500"/>
                <a:gridCol w="952500"/>
                <a:gridCol w="952500"/>
              </a:tblGrid>
              <a:tr h="314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文字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We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saw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0000"/>
                          </a:solidFill>
                        </a:rPr>
                        <a:t>the</a:t>
                      </a:r>
                      <a:endParaRPr b="1"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0000"/>
                          </a:solidFill>
                        </a:rPr>
                        <a:t>yellow</a:t>
                      </a:r>
                      <a:endParaRPr b="1"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0000"/>
                          </a:solidFill>
                        </a:rPr>
                        <a:t>dog</a:t>
                      </a:r>
                      <a:endParaRPr b="1"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詞性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PRP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VBD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DT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JJ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NN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標籤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B-NP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B-NP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I-NP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I-NP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261" name="Google Shape;2261;p133"/>
          <p:cNvSpPr/>
          <p:nvPr/>
        </p:nvSpPr>
        <p:spPr>
          <a:xfrm>
            <a:off x="3321150" y="3174500"/>
            <a:ext cx="284700" cy="2847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h1</a:t>
            </a:r>
            <a:endParaRPr/>
          </a:p>
        </p:txBody>
      </p:sp>
      <p:sp>
        <p:nvSpPr>
          <p:cNvPr id="2262" name="Google Shape;2262;p133"/>
          <p:cNvSpPr/>
          <p:nvPr/>
        </p:nvSpPr>
        <p:spPr>
          <a:xfrm>
            <a:off x="4287300" y="3174500"/>
            <a:ext cx="284700" cy="2847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h2</a:t>
            </a:r>
            <a:endParaRPr/>
          </a:p>
        </p:txBody>
      </p:sp>
      <p:sp>
        <p:nvSpPr>
          <p:cNvPr id="2263" name="Google Shape;2263;p133"/>
          <p:cNvSpPr/>
          <p:nvPr/>
        </p:nvSpPr>
        <p:spPr>
          <a:xfrm>
            <a:off x="5210325" y="3174500"/>
            <a:ext cx="284700" cy="2847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h3</a:t>
            </a:r>
            <a:endParaRPr/>
          </a:p>
        </p:txBody>
      </p:sp>
      <p:sp>
        <p:nvSpPr>
          <p:cNvPr id="2264" name="Google Shape;2264;p133"/>
          <p:cNvSpPr/>
          <p:nvPr/>
        </p:nvSpPr>
        <p:spPr>
          <a:xfrm>
            <a:off x="6202350" y="3174500"/>
            <a:ext cx="284700" cy="2847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h4</a:t>
            </a:r>
            <a:endParaRPr/>
          </a:p>
        </p:txBody>
      </p:sp>
      <p:sp>
        <p:nvSpPr>
          <p:cNvPr id="2265" name="Google Shape;2265;p133"/>
          <p:cNvSpPr/>
          <p:nvPr/>
        </p:nvSpPr>
        <p:spPr>
          <a:xfrm>
            <a:off x="7194375" y="3174500"/>
            <a:ext cx="284700" cy="2847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h5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2266" name="Google Shape;2266;p133"/>
          <p:cNvCxnSpPr>
            <a:endCxn id="2261" idx="0"/>
          </p:cNvCxnSpPr>
          <p:nvPr/>
        </p:nvCxnSpPr>
        <p:spPr>
          <a:xfrm>
            <a:off x="3463500" y="2976200"/>
            <a:ext cx="0" cy="19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67" name="Google Shape;2267;p133"/>
          <p:cNvCxnSpPr/>
          <p:nvPr/>
        </p:nvCxnSpPr>
        <p:spPr>
          <a:xfrm>
            <a:off x="4429650" y="2976150"/>
            <a:ext cx="0" cy="19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68" name="Google Shape;2268;p133"/>
          <p:cNvCxnSpPr/>
          <p:nvPr/>
        </p:nvCxnSpPr>
        <p:spPr>
          <a:xfrm>
            <a:off x="5352675" y="2976150"/>
            <a:ext cx="0" cy="19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69" name="Google Shape;2269;p133"/>
          <p:cNvCxnSpPr/>
          <p:nvPr/>
        </p:nvCxnSpPr>
        <p:spPr>
          <a:xfrm>
            <a:off x="6344700" y="2976150"/>
            <a:ext cx="0" cy="19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70" name="Google Shape;2270;p133"/>
          <p:cNvCxnSpPr/>
          <p:nvPr/>
        </p:nvCxnSpPr>
        <p:spPr>
          <a:xfrm>
            <a:off x="7336725" y="2976150"/>
            <a:ext cx="0" cy="19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71" name="Google Shape;2271;p133"/>
          <p:cNvCxnSpPr>
            <a:stCxn id="2264" idx="6"/>
            <a:endCxn id="2265" idx="2"/>
          </p:cNvCxnSpPr>
          <p:nvPr/>
        </p:nvCxnSpPr>
        <p:spPr>
          <a:xfrm>
            <a:off x="6487050" y="3316850"/>
            <a:ext cx="707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272" name="Google Shape;2272;p133"/>
          <p:cNvCxnSpPr/>
          <p:nvPr/>
        </p:nvCxnSpPr>
        <p:spPr>
          <a:xfrm>
            <a:off x="5505775" y="3316850"/>
            <a:ext cx="707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273" name="Google Shape;2273;p133"/>
          <p:cNvCxnSpPr>
            <a:endCxn id="2263" idx="2"/>
          </p:cNvCxnSpPr>
          <p:nvPr/>
        </p:nvCxnSpPr>
        <p:spPr>
          <a:xfrm>
            <a:off x="4550325" y="3316850"/>
            <a:ext cx="660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274" name="Google Shape;2274;p133"/>
          <p:cNvCxnSpPr/>
          <p:nvPr/>
        </p:nvCxnSpPr>
        <p:spPr>
          <a:xfrm>
            <a:off x="3595025" y="3316850"/>
            <a:ext cx="707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275" name="Google Shape;2275;p133"/>
          <p:cNvSpPr/>
          <p:nvPr/>
        </p:nvSpPr>
        <p:spPr>
          <a:xfrm>
            <a:off x="3321150" y="1535475"/>
            <a:ext cx="284700" cy="2847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x1</a:t>
            </a:r>
            <a:endParaRPr/>
          </a:p>
        </p:txBody>
      </p:sp>
      <p:sp>
        <p:nvSpPr>
          <p:cNvPr id="2276" name="Google Shape;2276;p133"/>
          <p:cNvSpPr/>
          <p:nvPr/>
        </p:nvSpPr>
        <p:spPr>
          <a:xfrm>
            <a:off x="4287300" y="1535475"/>
            <a:ext cx="284700" cy="2847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x2</a:t>
            </a:r>
            <a:endParaRPr/>
          </a:p>
        </p:txBody>
      </p:sp>
      <p:sp>
        <p:nvSpPr>
          <p:cNvPr id="2277" name="Google Shape;2277;p133"/>
          <p:cNvSpPr/>
          <p:nvPr/>
        </p:nvSpPr>
        <p:spPr>
          <a:xfrm>
            <a:off x="5210325" y="1535475"/>
            <a:ext cx="284700" cy="2847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x3</a:t>
            </a:r>
            <a:endParaRPr/>
          </a:p>
        </p:txBody>
      </p:sp>
      <p:sp>
        <p:nvSpPr>
          <p:cNvPr id="2278" name="Google Shape;2278;p133"/>
          <p:cNvSpPr/>
          <p:nvPr/>
        </p:nvSpPr>
        <p:spPr>
          <a:xfrm>
            <a:off x="6202350" y="1535475"/>
            <a:ext cx="284700" cy="2847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x4</a:t>
            </a:r>
            <a:endParaRPr/>
          </a:p>
        </p:txBody>
      </p:sp>
      <p:sp>
        <p:nvSpPr>
          <p:cNvPr id="2279" name="Google Shape;2279;p133"/>
          <p:cNvSpPr/>
          <p:nvPr/>
        </p:nvSpPr>
        <p:spPr>
          <a:xfrm>
            <a:off x="7194375" y="1535475"/>
            <a:ext cx="284700" cy="2847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x5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2280" name="Google Shape;2280;p133"/>
          <p:cNvCxnSpPr/>
          <p:nvPr/>
        </p:nvCxnSpPr>
        <p:spPr>
          <a:xfrm>
            <a:off x="3463375" y="1820175"/>
            <a:ext cx="0" cy="19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81" name="Google Shape;2281;p133"/>
          <p:cNvCxnSpPr/>
          <p:nvPr/>
        </p:nvCxnSpPr>
        <p:spPr>
          <a:xfrm>
            <a:off x="4429650" y="1820175"/>
            <a:ext cx="0" cy="19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82" name="Google Shape;2282;p133"/>
          <p:cNvCxnSpPr/>
          <p:nvPr/>
        </p:nvCxnSpPr>
        <p:spPr>
          <a:xfrm>
            <a:off x="5352675" y="1820175"/>
            <a:ext cx="0" cy="19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83" name="Google Shape;2283;p133"/>
          <p:cNvCxnSpPr/>
          <p:nvPr/>
        </p:nvCxnSpPr>
        <p:spPr>
          <a:xfrm>
            <a:off x="6344700" y="1820175"/>
            <a:ext cx="0" cy="19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84" name="Google Shape;2284;p133"/>
          <p:cNvCxnSpPr/>
          <p:nvPr/>
        </p:nvCxnSpPr>
        <p:spPr>
          <a:xfrm>
            <a:off x="7336725" y="1820175"/>
            <a:ext cx="0" cy="19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85" name="Google Shape;2285;p133"/>
          <p:cNvSpPr txBox="1"/>
          <p:nvPr/>
        </p:nvSpPr>
        <p:spPr>
          <a:xfrm>
            <a:off x="1358963" y="1486350"/>
            <a:ext cx="18825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輸入資料：觀察層</a:t>
            </a:r>
            <a:endParaRPr sz="1600"/>
          </a:p>
        </p:txBody>
      </p:sp>
      <p:sp>
        <p:nvSpPr>
          <p:cNvPr id="2286" name="Google Shape;2286;p133"/>
          <p:cNvSpPr txBox="1"/>
          <p:nvPr/>
        </p:nvSpPr>
        <p:spPr>
          <a:xfrm>
            <a:off x="1358963" y="3065000"/>
            <a:ext cx="18825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隱藏層</a:t>
            </a:r>
            <a:endParaRPr sz="1600"/>
          </a:p>
        </p:txBody>
      </p:sp>
      <p:sp>
        <p:nvSpPr>
          <p:cNvPr id="2287" name="Google Shape;2287;p133"/>
          <p:cNvSpPr txBox="1"/>
          <p:nvPr/>
        </p:nvSpPr>
        <p:spPr>
          <a:xfrm>
            <a:off x="6937375" y="3730125"/>
            <a:ext cx="22065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HMM 隱性馬克夫鏈</a:t>
            </a:r>
            <a:endParaRPr sz="16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CRF 條件隨機域</a:t>
            </a:r>
            <a:endParaRPr sz="16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資訊科學領域 (圖書資訊學)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知識地圖</a:t>
            </a:r>
            <a:endParaRPr/>
          </a:p>
        </p:txBody>
      </p:sp>
      <p:sp>
        <p:nvSpPr>
          <p:cNvPr id="454" name="Google Shape;454;p26"/>
          <p:cNvSpPr txBox="1"/>
          <p:nvPr>
            <p:ph idx="1" type="body"/>
          </p:nvPr>
        </p:nvSpPr>
        <p:spPr>
          <a:xfrm>
            <a:off x="1093650" y="1990050"/>
            <a:ext cx="30393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在2011</a:t>
            </a:r>
            <a:r>
              <a:rPr lang="en"/>
              <a:t>年時，</a:t>
            </a:r>
            <a:r>
              <a:rPr lang="en"/>
              <a:t>從</a:t>
            </a:r>
            <a:r>
              <a:rPr lang="en"/>
              <a:t>微軟學術搜尋取出170萬電腦科學相關主題刊物的資料</a:t>
            </a:r>
            <a:endParaRPr/>
          </a:p>
        </p:txBody>
      </p:sp>
      <p:sp>
        <p:nvSpPr>
          <p:cNvPr id="455" name="Google Shape;455;p2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6" name="Google Shape;45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1942" y="1498150"/>
            <a:ext cx="4282358" cy="303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26"/>
          <p:cNvSpPr txBox="1"/>
          <p:nvPr/>
        </p:nvSpPr>
        <p:spPr>
          <a:xfrm>
            <a:off x="7511475" y="4846025"/>
            <a:ext cx="11946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(Butler, 2011)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8" name="Google Shape;458;p26"/>
          <p:cNvSpPr/>
          <p:nvPr/>
        </p:nvSpPr>
        <p:spPr>
          <a:xfrm>
            <a:off x="7305350" y="4097775"/>
            <a:ext cx="1546200" cy="692100"/>
          </a:xfrm>
          <a:prstGeom prst="wedgeRoundRectCallout">
            <a:avLst>
              <a:gd fmla="val -67696" name="adj1"/>
              <a:gd fmla="val -51174" name="adj2"/>
              <a:gd fmla="val 0" name="adj3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節點：電腦</a:t>
            </a:r>
            <a:br>
              <a:rPr lang="en" sz="1600">
                <a:solidFill>
                  <a:schemeClr val="lt1"/>
                </a:solidFill>
              </a:rPr>
            </a:br>
            <a:r>
              <a:rPr lang="en" sz="1600">
                <a:solidFill>
                  <a:schemeClr val="lt1"/>
                </a:solidFill>
              </a:rPr>
              <a:t>科學子領域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459" name="Google Shape;459;p26"/>
          <p:cNvSpPr/>
          <p:nvPr/>
        </p:nvSpPr>
        <p:spPr>
          <a:xfrm>
            <a:off x="5986275" y="598575"/>
            <a:ext cx="1450800" cy="692100"/>
          </a:xfrm>
          <a:prstGeom prst="wedgeRoundRectCallout">
            <a:avLst>
              <a:gd fmla="val 24791" name="adj1"/>
              <a:gd fmla="val 124231" name="adj2"/>
              <a:gd fmla="val 0" name="adj3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線條：文獻引用關係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1" name="Shape 2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2" name="Google Shape;2292;p13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層疊式隱形馬克夫模型 (Cascaded HMM)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找出機構角色命名實體 (1/2)</a:t>
            </a:r>
            <a:endParaRPr b="0" sz="2400"/>
          </a:p>
        </p:txBody>
      </p:sp>
      <p:sp>
        <p:nvSpPr>
          <p:cNvPr id="2293" name="Google Shape;2293;p13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94" name="Google Shape;2294;p134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295" name="Google Shape;2295;p134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標記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2296" name="Google Shape;2296;p134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297" name="Google Shape;2297;p134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8" name="Google Shape;2298;p134"/>
          <p:cNvSpPr/>
          <p:nvPr/>
        </p:nvSpPr>
        <p:spPr>
          <a:xfrm>
            <a:off x="2080200" y="1684025"/>
            <a:ext cx="6254100" cy="999300"/>
          </a:xfrm>
          <a:prstGeom prst="roundRect">
            <a:avLst>
              <a:gd fmla="val 3761" name="adj"/>
            </a:avLst>
          </a:prstGeom>
          <a:solidFill>
            <a:srgbClr val="FFFFFF"/>
          </a:solidFill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參與北京電影學院和美國辛普森公司的活動，由交通銀行北京分行與麥當勞贊助，巴政府和中共中央顧問委員會指導，中央電視臺報導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2299" name="Google Shape;2299;p134"/>
          <p:cNvSpPr/>
          <p:nvPr/>
        </p:nvSpPr>
        <p:spPr>
          <a:xfrm>
            <a:off x="2080200" y="2915275"/>
            <a:ext cx="6254100" cy="1616400"/>
          </a:xfrm>
          <a:prstGeom prst="roundRect">
            <a:avLst>
              <a:gd fmla="val 3761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參與 /v [ 北京 /ns 電影 /n 學院 /ns]/nt 和 /cc [ 美國/nsf 辛普森 /nr 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公司 /nis]/nt 的 /udel 活動 /vn ， /w 由 /p [ 交通 /n 銀行 /nis 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北京 /ns 分行 /n ]/nt 與 /cc 麥當勞 /nt 贊助 /v ， /w 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[ 巴 /b 政府 /nis ] /nt 和 /cc [中共中央 /nt 顧問 /nnt </a:t>
            </a:r>
            <a:br>
              <a:rPr lang="en" sz="1600">
                <a:solidFill>
                  <a:schemeClr val="dk2"/>
                </a:solidFill>
              </a:rPr>
            </a:br>
            <a:r>
              <a:rPr lang="en" sz="1600">
                <a:solidFill>
                  <a:schemeClr val="dk2"/>
                </a:solidFill>
              </a:rPr>
              <a:t>委員會 /nis]/nt 指導 /nv ， /w [中央 /n 電視台 /nis]/nt 報導 /v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2300" name="Google Shape;2300;p134"/>
          <p:cNvSpPr/>
          <p:nvPr/>
        </p:nvSpPr>
        <p:spPr>
          <a:xfrm>
            <a:off x="908900" y="1865950"/>
            <a:ext cx="1170300" cy="5151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原始文本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2301" name="Google Shape;2301;p134"/>
          <p:cNvSpPr/>
          <p:nvPr/>
        </p:nvSpPr>
        <p:spPr>
          <a:xfrm>
            <a:off x="908900" y="3194425"/>
            <a:ext cx="1170300" cy="6960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人工標記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文本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2302" name="Google Shape;2302;p134"/>
          <p:cNvSpPr txBox="1"/>
          <p:nvPr/>
        </p:nvSpPr>
        <p:spPr>
          <a:xfrm>
            <a:off x="5760725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鄭捷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, 2018)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03" name="Google Shape;2303;p134"/>
          <p:cNvSpPr/>
          <p:nvPr/>
        </p:nvSpPr>
        <p:spPr>
          <a:xfrm rot="-5400000">
            <a:off x="1110050" y="2548075"/>
            <a:ext cx="7680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7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Google Shape;2308;p135"/>
          <p:cNvSpPr/>
          <p:nvPr/>
        </p:nvSpPr>
        <p:spPr>
          <a:xfrm rot="10800000">
            <a:off x="1986375" y="2844550"/>
            <a:ext cx="5691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9" name="Google Shape;2309;p135"/>
          <p:cNvSpPr/>
          <p:nvPr/>
        </p:nvSpPr>
        <p:spPr>
          <a:xfrm rot="-5400000">
            <a:off x="2948500" y="2857875"/>
            <a:ext cx="14169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0" name="Google Shape;2310;p135"/>
          <p:cNvSpPr/>
          <p:nvPr/>
        </p:nvSpPr>
        <p:spPr>
          <a:xfrm>
            <a:off x="5435875" y="2234400"/>
            <a:ext cx="2619300" cy="2384400"/>
          </a:xfrm>
          <a:prstGeom prst="roundRect">
            <a:avLst>
              <a:gd fmla="val 3761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公司: D(4621),A(24),B</a:t>
            </a:r>
            <a:r>
              <a:rPr lang="en" sz="1600">
                <a:solidFill>
                  <a:schemeClr val="dk2"/>
                </a:solidFill>
              </a:rPr>
              <a:t>(24)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公司總部: B(1) 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公司治理: B</a:t>
            </a:r>
            <a:r>
              <a:rPr lang="en" sz="1600">
                <a:solidFill>
                  <a:schemeClr val="dk2"/>
                </a:solidFill>
              </a:rPr>
              <a:t>(2)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公司股票: B</a:t>
            </a:r>
            <a:r>
              <a:rPr lang="en" sz="1600">
                <a:solidFill>
                  <a:schemeClr val="dk2"/>
                </a:solidFill>
              </a:rPr>
              <a:t>(1)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公告: B</a:t>
            </a:r>
            <a:r>
              <a:rPr lang="en" sz="1600">
                <a:solidFill>
                  <a:schemeClr val="dk2"/>
                </a:solidFill>
              </a:rPr>
              <a:t>(15)</a:t>
            </a:r>
            <a:r>
              <a:rPr lang="en" sz="1600">
                <a:solidFill>
                  <a:schemeClr val="dk2"/>
                </a:solidFill>
              </a:rPr>
              <a:t>, X</a:t>
            </a:r>
            <a:r>
              <a:rPr lang="en" sz="1600">
                <a:solidFill>
                  <a:schemeClr val="dk2"/>
                </a:solidFill>
              </a:rPr>
              <a:t>(1)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公告欄: B </a:t>
            </a:r>
            <a:r>
              <a:rPr lang="en" sz="1600">
                <a:solidFill>
                  <a:schemeClr val="dk2"/>
                </a:solidFill>
              </a:rPr>
              <a:t>(2)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公園: C(9)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公安: C(728), A(19), B(5)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2311" name="Google Shape;2311;p13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層疊式隱形馬克夫模型 (Cascaded HMM)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找出機構角色命名實體 (2/2)</a:t>
            </a:r>
            <a:endParaRPr sz="2400"/>
          </a:p>
        </p:txBody>
      </p:sp>
      <p:sp>
        <p:nvSpPr>
          <p:cNvPr id="2312" name="Google Shape;2312;p13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13" name="Google Shape;2313;p135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314" name="Google Shape;2314;p135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標記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2315" name="Google Shape;2315;p135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316" name="Google Shape;2316;p135"/>
          <p:cNvSpPr txBox="1"/>
          <p:nvPr/>
        </p:nvSpPr>
        <p:spPr>
          <a:xfrm>
            <a:off x="5760725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(鄭捷, 2018)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17" name="Google Shape;2317;p135"/>
          <p:cNvSpPr/>
          <p:nvPr/>
        </p:nvSpPr>
        <p:spPr>
          <a:xfrm>
            <a:off x="908900" y="2725950"/>
            <a:ext cx="1170300" cy="7620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人工標記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文本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2318" name="Google Shape;2318;p135"/>
          <p:cNvSpPr/>
          <p:nvPr/>
        </p:nvSpPr>
        <p:spPr>
          <a:xfrm>
            <a:off x="2873350" y="2847400"/>
            <a:ext cx="1567200" cy="5190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HMM</a:t>
            </a:r>
            <a:endParaRPr sz="3200">
              <a:solidFill>
                <a:srgbClr val="FFFFFF"/>
              </a:solidFill>
            </a:endParaRPr>
          </a:p>
        </p:txBody>
      </p:sp>
      <p:pic>
        <p:nvPicPr>
          <p:cNvPr id="2319" name="Google Shape;2319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8600" y="2845500"/>
            <a:ext cx="519000" cy="51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20" name="Google Shape;2320;p135"/>
          <p:cNvGrpSpPr/>
          <p:nvPr/>
        </p:nvGrpSpPr>
        <p:grpSpPr>
          <a:xfrm>
            <a:off x="2393650" y="1697188"/>
            <a:ext cx="928900" cy="714575"/>
            <a:chOff x="3241925" y="1164575"/>
            <a:chExt cx="928900" cy="714575"/>
          </a:xfrm>
        </p:grpSpPr>
        <p:pic>
          <p:nvPicPr>
            <p:cNvPr id="2321" name="Google Shape;2321;p1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241925" y="1164575"/>
              <a:ext cx="714572" cy="714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2" name="Google Shape;2322;p1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09256" y="1164575"/>
              <a:ext cx="714572" cy="714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3" name="Google Shape;2323;p1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91655" y="1164575"/>
              <a:ext cx="714572" cy="714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4" name="Google Shape;2324;p1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56253" y="1164575"/>
              <a:ext cx="714572" cy="7145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25" name="Google Shape;2325;p135"/>
          <p:cNvSpPr/>
          <p:nvPr/>
        </p:nvSpPr>
        <p:spPr>
          <a:xfrm>
            <a:off x="2923025" y="1796925"/>
            <a:ext cx="1467900" cy="515100"/>
          </a:xfrm>
          <a:prstGeom prst="roundRect">
            <a:avLst>
              <a:gd fmla="val 16667" name="adj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未標記文本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2326" name="Google Shape;2326;p135"/>
          <p:cNvSpPr/>
          <p:nvPr/>
        </p:nvSpPr>
        <p:spPr>
          <a:xfrm>
            <a:off x="2923025" y="3798250"/>
            <a:ext cx="1467900" cy="5151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已</a:t>
            </a:r>
            <a:r>
              <a:rPr lang="en" sz="1600">
                <a:solidFill>
                  <a:schemeClr val="lt1"/>
                </a:solidFill>
              </a:rPr>
              <a:t>標記文本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2327" name="Google Shape;2327;p135"/>
          <p:cNvSpPr/>
          <p:nvPr/>
        </p:nvSpPr>
        <p:spPr>
          <a:xfrm>
            <a:off x="5419650" y="1597875"/>
            <a:ext cx="2619300" cy="6414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找出機構角色詞彙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與其在文件中的詞頻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2328" name="Google Shape;2328;p135"/>
          <p:cNvSpPr/>
          <p:nvPr/>
        </p:nvSpPr>
        <p:spPr>
          <a:xfrm rot="9000963">
            <a:off x="4364767" y="3481264"/>
            <a:ext cx="989880" cy="52485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2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Google Shape;2333;p13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命名實體識別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楚辭專有名詞</a:t>
            </a:r>
            <a:endParaRPr/>
          </a:p>
        </p:txBody>
      </p:sp>
      <p:sp>
        <p:nvSpPr>
          <p:cNvPr id="2334" name="Google Shape;2334;p136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5" name="Google Shape;2335;p13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36" name="Google Shape;2336;p136"/>
          <p:cNvSpPr/>
          <p:nvPr/>
        </p:nvSpPr>
        <p:spPr>
          <a:xfrm>
            <a:off x="618025" y="800025"/>
            <a:ext cx="519025" cy="146567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337" name="Google Shape;2337;p136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命名實體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2338" name="Google Shape;2338;p136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339" name="Google Shape;2339;p136"/>
          <p:cNvSpPr txBox="1"/>
          <p:nvPr/>
        </p:nvSpPr>
        <p:spPr>
          <a:xfrm>
            <a:off x="5760725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徐晨飛等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, 2016)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2340" name="Google Shape;2340;p136"/>
          <p:cNvGraphicFramePr/>
          <p:nvPr/>
        </p:nvGraphicFramePr>
        <p:xfrm>
          <a:off x="1493575" y="2204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{48D0879F-4173-482A-B24D-7079B7DFDA3F}</a:tableStyleId>
              </a:tblPr>
              <a:tblGrid>
                <a:gridCol w="745575"/>
                <a:gridCol w="4461350"/>
              </a:tblGrid>
              <a:tr h="3019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人物名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高陽、伯庸、屈原、堯、舜、禹、湯、周文王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019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動物名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騏驥、鷙鳥、鸞皇、鵜鶘、虯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3019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植物名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江蘺、蘭、木蘭、宿莽、椒、桂、木根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019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地理名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蒼梧、閬風、洧盤、白水、流沙、赤水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3019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物品名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羈、纕、規、矩、繩墨、枘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019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星宿名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攝提、北斗、傳說、軒轅、文昌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3019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樂曲名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九辯、九歌、韶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4" name="Shape 2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" name="Google Shape;2345;p137"/>
          <p:cNvSpPr/>
          <p:nvPr/>
        </p:nvSpPr>
        <p:spPr>
          <a:xfrm>
            <a:off x="1399963" y="1628250"/>
            <a:ext cx="2128800" cy="7635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詞袋模型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46" name="Google Shape;2346;p137"/>
          <p:cNvSpPr txBox="1"/>
          <p:nvPr>
            <p:ph type="title"/>
          </p:nvPr>
        </p:nvSpPr>
        <p:spPr>
          <a:xfrm>
            <a:off x="1303800" y="3699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從顯性特徵到隱性</a:t>
            </a:r>
            <a:r>
              <a:rPr lang="en"/>
              <a:t>語義</a:t>
            </a:r>
            <a:endParaRPr/>
          </a:p>
        </p:txBody>
      </p:sp>
      <p:sp>
        <p:nvSpPr>
          <p:cNvPr id="2347" name="Google Shape;2347;p13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48" name="Google Shape;2348;p137"/>
          <p:cNvSpPr/>
          <p:nvPr/>
        </p:nvSpPr>
        <p:spPr>
          <a:xfrm>
            <a:off x="618025" y="5714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349" name="Google Shape;2349;p137"/>
          <p:cNvSpPr txBox="1"/>
          <p:nvPr/>
        </p:nvSpPr>
        <p:spPr>
          <a:xfrm>
            <a:off x="618038" y="5714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分類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2350" name="Google Shape;2350;p137"/>
          <p:cNvSpPr/>
          <p:nvPr/>
        </p:nvSpPr>
        <p:spPr>
          <a:xfrm>
            <a:off x="618025" y="3699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graphicFrame>
        <p:nvGraphicFramePr>
          <p:cNvPr id="2351" name="Google Shape;2351;p137"/>
          <p:cNvGraphicFramePr/>
          <p:nvPr/>
        </p:nvGraphicFramePr>
        <p:xfrm>
          <a:off x="683400" y="2426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{48D0879F-4173-482A-B24D-7079B7DFDA3F}</a:tableStyleId>
              </a:tblPr>
              <a:tblGrid>
                <a:gridCol w="266475"/>
                <a:gridCol w="266475"/>
                <a:gridCol w="266475"/>
                <a:gridCol w="266475"/>
                <a:gridCol w="266475"/>
                <a:gridCol w="266475"/>
                <a:gridCol w="266475"/>
                <a:gridCol w="266475"/>
                <a:gridCol w="266475"/>
                <a:gridCol w="266475"/>
                <a:gridCol w="266475"/>
                <a:gridCol w="266475"/>
                <a:gridCol w="266475"/>
                <a:gridCol w="424425"/>
              </a:tblGrid>
              <a:tr h="2694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不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人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你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們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同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山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我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的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相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空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見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說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路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分類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</a:tr>
              <a:tr h="582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新詩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582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唐詩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</a:tbl>
          </a:graphicData>
        </a:graphic>
      </p:graphicFrame>
      <p:sp>
        <p:nvSpPr>
          <p:cNvPr id="2352" name="Google Shape;2352;p137"/>
          <p:cNvSpPr/>
          <p:nvPr/>
        </p:nvSpPr>
        <p:spPr>
          <a:xfrm>
            <a:off x="5400000" y="2285175"/>
            <a:ext cx="2912700" cy="1576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tokens_tensors.shape   = torch.Size([64, 63]) 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tensor([[ 101, 5722, 3300,  ...,    0,    0,    0],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      [ 101, 4255, 3160,  ..., 8013,  102,    0],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      [ 101,  711, 2506,  ..., 8013,  102,    0],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      ...,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      [ 101,  671, 2157,  ...,    0,    0,    0],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      [ 101, 1380,  677,  ...,    0,    0,    0],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      [ 101, 2458, 1853,  ...,    0,    0,    0]])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353" name="Google Shape;2353;p137"/>
          <p:cNvSpPr/>
          <p:nvPr/>
        </p:nvSpPr>
        <p:spPr>
          <a:xfrm>
            <a:off x="5791950" y="1573400"/>
            <a:ext cx="2128800" cy="763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BERT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54" name="Google Shape;2354;p137"/>
          <p:cNvSpPr txBox="1"/>
          <p:nvPr>
            <p:ph idx="1" type="body"/>
          </p:nvPr>
        </p:nvSpPr>
        <p:spPr>
          <a:xfrm>
            <a:off x="1303800" y="3950350"/>
            <a:ext cx="3047700" cy="10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屬性數量：13</a:t>
            </a:r>
            <a:endParaRPr/>
          </a:p>
        </p:txBody>
      </p:sp>
      <p:sp>
        <p:nvSpPr>
          <p:cNvPr id="2355" name="Google Shape;2355;p137"/>
          <p:cNvSpPr txBox="1"/>
          <p:nvPr>
            <p:ph idx="1" type="body"/>
          </p:nvPr>
        </p:nvSpPr>
        <p:spPr>
          <a:xfrm>
            <a:off x="5225300" y="3950350"/>
            <a:ext cx="3047700" cy="10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屬性數量：64x63=4032</a:t>
            </a:r>
            <a:endParaRPr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9" name="Shape 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" name="Google Shape;2360;p138"/>
          <p:cNvSpPr/>
          <p:nvPr/>
        </p:nvSpPr>
        <p:spPr>
          <a:xfrm>
            <a:off x="523138" y="1847025"/>
            <a:ext cx="2128800" cy="7635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詞袋模型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61" name="Google Shape;2361;p138"/>
          <p:cNvSpPr txBox="1"/>
          <p:nvPr>
            <p:ph type="title"/>
          </p:nvPr>
        </p:nvSpPr>
        <p:spPr>
          <a:xfrm>
            <a:off x="1303800" y="3699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強化分類模型：下游任務</a:t>
            </a:r>
            <a:r>
              <a:rPr lang="en"/>
              <a:t>fine-tune</a:t>
            </a:r>
            <a:endParaRPr/>
          </a:p>
        </p:txBody>
      </p:sp>
      <p:sp>
        <p:nvSpPr>
          <p:cNvPr id="2362" name="Google Shape;2362;p13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63" name="Google Shape;2363;p138"/>
          <p:cNvSpPr/>
          <p:nvPr/>
        </p:nvSpPr>
        <p:spPr>
          <a:xfrm>
            <a:off x="618025" y="5714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364" name="Google Shape;2364;p138"/>
          <p:cNvSpPr txBox="1"/>
          <p:nvPr/>
        </p:nvSpPr>
        <p:spPr>
          <a:xfrm>
            <a:off x="618038" y="5714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分類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2365" name="Google Shape;2365;p138"/>
          <p:cNvSpPr/>
          <p:nvPr/>
        </p:nvSpPr>
        <p:spPr>
          <a:xfrm>
            <a:off x="618025" y="3699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366" name="Google Shape;2366;p138"/>
          <p:cNvSpPr/>
          <p:nvPr/>
        </p:nvSpPr>
        <p:spPr>
          <a:xfrm>
            <a:off x="523150" y="3686050"/>
            <a:ext cx="2128800" cy="763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BERT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67" name="Google Shape;2367;p138"/>
          <p:cNvSpPr/>
          <p:nvPr/>
        </p:nvSpPr>
        <p:spPr>
          <a:xfrm>
            <a:off x="4674938" y="2696375"/>
            <a:ext cx="2773200" cy="1290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368" name="Google Shape;2368;p138"/>
          <p:cNvSpPr/>
          <p:nvPr/>
        </p:nvSpPr>
        <p:spPr>
          <a:xfrm>
            <a:off x="4832700" y="1932638"/>
            <a:ext cx="2397900" cy="789600"/>
          </a:xfrm>
          <a:prstGeom prst="roundRect">
            <a:avLst>
              <a:gd fmla="val 16667" name="adj"/>
            </a:avLst>
          </a:prstGeom>
          <a:solidFill>
            <a:srgbClr val="7F6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MultilayerPerceptron</a:t>
            </a:r>
            <a:br>
              <a:rPr lang="en" sz="3200">
                <a:solidFill>
                  <a:srgbClr val="FFFFFF"/>
                </a:solidFill>
              </a:rPr>
            </a:br>
            <a:r>
              <a:rPr lang="en" sz="2400">
                <a:solidFill>
                  <a:srgbClr val="FFFFFF"/>
                </a:solidFill>
              </a:rPr>
              <a:t>類神經網路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369" name="Google Shape;2369;p138"/>
          <p:cNvSpPr/>
          <p:nvPr/>
        </p:nvSpPr>
        <p:spPr>
          <a:xfrm>
            <a:off x="4885200" y="2929550"/>
            <a:ext cx="188400" cy="188400"/>
          </a:xfrm>
          <a:prstGeom prst="ellipse">
            <a:avLst/>
          </a:prstGeom>
          <a:solidFill>
            <a:srgbClr val="274E1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0" name="Google Shape;2370;p138"/>
          <p:cNvSpPr/>
          <p:nvPr/>
        </p:nvSpPr>
        <p:spPr>
          <a:xfrm>
            <a:off x="4885200" y="3247463"/>
            <a:ext cx="188400" cy="188400"/>
          </a:xfrm>
          <a:prstGeom prst="ellipse">
            <a:avLst/>
          </a:prstGeom>
          <a:solidFill>
            <a:srgbClr val="274E1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1" name="Google Shape;2371;p138"/>
          <p:cNvSpPr/>
          <p:nvPr/>
        </p:nvSpPr>
        <p:spPr>
          <a:xfrm>
            <a:off x="4885200" y="3565388"/>
            <a:ext cx="188400" cy="188400"/>
          </a:xfrm>
          <a:prstGeom prst="ellipse">
            <a:avLst/>
          </a:prstGeom>
          <a:solidFill>
            <a:srgbClr val="274E1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2" name="Google Shape;2372;p138"/>
          <p:cNvSpPr/>
          <p:nvPr/>
        </p:nvSpPr>
        <p:spPr>
          <a:xfrm>
            <a:off x="7097800" y="2929550"/>
            <a:ext cx="188400" cy="188400"/>
          </a:xfrm>
          <a:prstGeom prst="ellipse">
            <a:avLst/>
          </a:prstGeom>
          <a:solidFill>
            <a:srgbClr val="98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3" name="Google Shape;2373;p138"/>
          <p:cNvSpPr/>
          <p:nvPr/>
        </p:nvSpPr>
        <p:spPr>
          <a:xfrm>
            <a:off x="7097800" y="3247463"/>
            <a:ext cx="188400" cy="188400"/>
          </a:xfrm>
          <a:prstGeom prst="ellipse">
            <a:avLst/>
          </a:prstGeom>
          <a:solidFill>
            <a:srgbClr val="98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4" name="Google Shape;2374;p138"/>
          <p:cNvSpPr/>
          <p:nvPr/>
        </p:nvSpPr>
        <p:spPr>
          <a:xfrm>
            <a:off x="7097800" y="3565388"/>
            <a:ext cx="188400" cy="188400"/>
          </a:xfrm>
          <a:prstGeom prst="ellipse">
            <a:avLst/>
          </a:prstGeom>
          <a:solidFill>
            <a:srgbClr val="98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5" name="Google Shape;2375;p138"/>
          <p:cNvSpPr/>
          <p:nvPr/>
        </p:nvSpPr>
        <p:spPr>
          <a:xfrm>
            <a:off x="5991500" y="2774313"/>
            <a:ext cx="188400" cy="188400"/>
          </a:xfrm>
          <a:prstGeom prst="ellipse">
            <a:avLst/>
          </a:prstGeom>
          <a:solidFill>
            <a:srgbClr val="7F6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6" name="Google Shape;2376;p138"/>
          <p:cNvSpPr/>
          <p:nvPr/>
        </p:nvSpPr>
        <p:spPr>
          <a:xfrm>
            <a:off x="5991500" y="3014788"/>
            <a:ext cx="188400" cy="188400"/>
          </a:xfrm>
          <a:prstGeom prst="ellipse">
            <a:avLst/>
          </a:prstGeom>
          <a:solidFill>
            <a:srgbClr val="7F6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7" name="Google Shape;2377;p138"/>
          <p:cNvSpPr/>
          <p:nvPr/>
        </p:nvSpPr>
        <p:spPr>
          <a:xfrm>
            <a:off x="5991500" y="3255263"/>
            <a:ext cx="188400" cy="188400"/>
          </a:xfrm>
          <a:prstGeom prst="ellipse">
            <a:avLst/>
          </a:prstGeom>
          <a:solidFill>
            <a:srgbClr val="7F6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8" name="Google Shape;2378;p138"/>
          <p:cNvSpPr/>
          <p:nvPr/>
        </p:nvSpPr>
        <p:spPr>
          <a:xfrm>
            <a:off x="5991500" y="3495738"/>
            <a:ext cx="188400" cy="188400"/>
          </a:xfrm>
          <a:prstGeom prst="ellipse">
            <a:avLst/>
          </a:prstGeom>
          <a:solidFill>
            <a:srgbClr val="7F6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9" name="Google Shape;2379;p138"/>
          <p:cNvSpPr/>
          <p:nvPr/>
        </p:nvSpPr>
        <p:spPr>
          <a:xfrm>
            <a:off x="5991500" y="3720638"/>
            <a:ext cx="188400" cy="188400"/>
          </a:xfrm>
          <a:prstGeom prst="ellipse">
            <a:avLst/>
          </a:prstGeom>
          <a:solidFill>
            <a:srgbClr val="7F6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80" name="Google Shape;2380;p138"/>
          <p:cNvCxnSpPr>
            <a:stCxn id="2369" idx="6"/>
            <a:endCxn id="2375" idx="2"/>
          </p:cNvCxnSpPr>
          <p:nvPr/>
        </p:nvCxnSpPr>
        <p:spPr>
          <a:xfrm flipH="1" rot="10800000">
            <a:off x="5073600" y="2868650"/>
            <a:ext cx="918000" cy="1551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81" name="Google Shape;2381;p138"/>
          <p:cNvCxnSpPr>
            <a:stCxn id="2370" idx="6"/>
            <a:endCxn id="2376" idx="2"/>
          </p:cNvCxnSpPr>
          <p:nvPr/>
        </p:nvCxnSpPr>
        <p:spPr>
          <a:xfrm flipH="1" rot="10800000">
            <a:off x="5073600" y="3108863"/>
            <a:ext cx="918000" cy="2328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82" name="Google Shape;2382;p138"/>
          <p:cNvCxnSpPr>
            <a:stCxn id="2371" idx="6"/>
            <a:endCxn id="2377" idx="2"/>
          </p:cNvCxnSpPr>
          <p:nvPr/>
        </p:nvCxnSpPr>
        <p:spPr>
          <a:xfrm flipH="1" rot="10800000">
            <a:off x="5073600" y="3349388"/>
            <a:ext cx="918000" cy="3102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83" name="Google Shape;2383;p138"/>
          <p:cNvCxnSpPr>
            <a:stCxn id="2371" idx="6"/>
            <a:endCxn id="2378" idx="2"/>
          </p:cNvCxnSpPr>
          <p:nvPr/>
        </p:nvCxnSpPr>
        <p:spPr>
          <a:xfrm flipH="1" rot="10800000">
            <a:off x="5073600" y="3589988"/>
            <a:ext cx="918000" cy="696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84" name="Google Shape;2384;p138"/>
          <p:cNvCxnSpPr>
            <a:stCxn id="2371" idx="6"/>
            <a:endCxn id="2379" idx="2"/>
          </p:cNvCxnSpPr>
          <p:nvPr/>
        </p:nvCxnSpPr>
        <p:spPr>
          <a:xfrm>
            <a:off x="5073600" y="3659588"/>
            <a:ext cx="918000" cy="1554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85" name="Google Shape;2385;p138"/>
          <p:cNvCxnSpPr>
            <a:stCxn id="2370" idx="6"/>
            <a:endCxn id="2378" idx="2"/>
          </p:cNvCxnSpPr>
          <p:nvPr/>
        </p:nvCxnSpPr>
        <p:spPr>
          <a:xfrm>
            <a:off x="5073600" y="3341663"/>
            <a:ext cx="918000" cy="2484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86" name="Google Shape;2386;p138"/>
          <p:cNvCxnSpPr>
            <a:stCxn id="2370" idx="6"/>
            <a:endCxn id="2377" idx="2"/>
          </p:cNvCxnSpPr>
          <p:nvPr/>
        </p:nvCxnSpPr>
        <p:spPr>
          <a:xfrm>
            <a:off x="5073600" y="3341663"/>
            <a:ext cx="918000" cy="78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87" name="Google Shape;2387;p138"/>
          <p:cNvCxnSpPr>
            <a:stCxn id="2369" idx="6"/>
            <a:endCxn id="2377" idx="2"/>
          </p:cNvCxnSpPr>
          <p:nvPr/>
        </p:nvCxnSpPr>
        <p:spPr>
          <a:xfrm>
            <a:off x="5073600" y="3023750"/>
            <a:ext cx="918000" cy="3258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88" name="Google Shape;2388;p138"/>
          <p:cNvCxnSpPr>
            <a:stCxn id="2369" idx="6"/>
            <a:endCxn id="2376" idx="2"/>
          </p:cNvCxnSpPr>
          <p:nvPr/>
        </p:nvCxnSpPr>
        <p:spPr>
          <a:xfrm>
            <a:off x="5073600" y="3023750"/>
            <a:ext cx="918000" cy="852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89" name="Google Shape;2389;p138"/>
          <p:cNvCxnSpPr>
            <a:stCxn id="2370" idx="6"/>
            <a:endCxn id="2375" idx="2"/>
          </p:cNvCxnSpPr>
          <p:nvPr/>
        </p:nvCxnSpPr>
        <p:spPr>
          <a:xfrm flipH="1" rot="10800000">
            <a:off x="5073600" y="2868563"/>
            <a:ext cx="918000" cy="4731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90" name="Google Shape;2390;p138"/>
          <p:cNvCxnSpPr>
            <a:stCxn id="2370" idx="6"/>
            <a:endCxn id="2379" idx="2"/>
          </p:cNvCxnSpPr>
          <p:nvPr/>
        </p:nvCxnSpPr>
        <p:spPr>
          <a:xfrm>
            <a:off x="5073600" y="3341663"/>
            <a:ext cx="918000" cy="4731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91" name="Google Shape;2391;p138"/>
          <p:cNvCxnSpPr>
            <a:stCxn id="2369" idx="6"/>
            <a:endCxn id="2378" idx="2"/>
          </p:cNvCxnSpPr>
          <p:nvPr/>
        </p:nvCxnSpPr>
        <p:spPr>
          <a:xfrm>
            <a:off x="5073600" y="3023750"/>
            <a:ext cx="918000" cy="5661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92" name="Google Shape;2392;p138"/>
          <p:cNvCxnSpPr>
            <a:stCxn id="2371" idx="6"/>
            <a:endCxn id="2375" idx="2"/>
          </p:cNvCxnSpPr>
          <p:nvPr/>
        </p:nvCxnSpPr>
        <p:spPr>
          <a:xfrm flipH="1" rot="10800000">
            <a:off x="5073600" y="2868488"/>
            <a:ext cx="918000" cy="7911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93" name="Google Shape;2393;p138"/>
          <p:cNvCxnSpPr>
            <a:stCxn id="2371" idx="6"/>
            <a:endCxn id="2376" idx="2"/>
          </p:cNvCxnSpPr>
          <p:nvPr/>
        </p:nvCxnSpPr>
        <p:spPr>
          <a:xfrm flipH="1" rot="10800000">
            <a:off x="5073600" y="3109088"/>
            <a:ext cx="918000" cy="5505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94" name="Google Shape;2394;p138"/>
          <p:cNvCxnSpPr>
            <a:stCxn id="2369" idx="6"/>
            <a:endCxn id="2379" idx="2"/>
          </p:cNvCxnSpPr>
          <p:nvPr/>
        </p:nvCxnSpPr>
        <p:spPr>
          <a:xfrm>
            <a:off x="5073600" y="3023750"/>
            <a:ext cx="918000" cy="7911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95" name="Google Shape;2395;p138"/>
          <p:cNvCxnSpPr>
            <a:stCxn id="2375" idx="6"/>
            <a:endCxn id="2372" idx="2"/>
          </p:cNvCxnSpPr>
          <p:nvPr/>
        </p:nvCxnSpPr>
        <p:spPr>
          <a:xfrm>
            <a:off x="6179900" y="2868513"/>
            <a:ext cx="918000" cy="1551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96" name="Google Shape;2396;p138"/>
          <p:cNvCxnSpPr>
            <a:stCxn id="2376" idx="6"/>
            <a:endCxn id="2372" idx="2"/>
          </p:cNvCxnSpPr>
          <p:nvPr/>
        </p:nvCxnSpPr>
        <p:spPr>
          <a:xfrm flipH="1" rot="10800000">
            <a:off x="6179900" y="3023788"/>
            <a:ext cx="918000" cy="852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97" name="Google Shape;2397;p138"/>
          <p:cNvCxnSpPr>
            <a:stCxn id="2377" idx="6"/>
            <a:endCxn id="2372" idx="2"/>
          </p:cNvCxnSpPr>
          <p:nvPr/>
        </p:nvCxnSpPr>
        <p:spPr>
          <a:xfrm flipH="1" rot="10800000">
            <a:off x="6179900" y="3023663"/>
            <a:ext cx="918000" cy="3258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98" name="Google Shape;2398;p138"/>
          <p:cNvCxnSpPr>
            <a:stCxn id="2378" idx="6"/>
            <a:endCxn id="2372" idx="2"/>
          </p:cNvCxnSpPr>
          <p:nvPr/>
        </p:nvCxnSpPr>
        <p:spPr>
          <a:xfrm flipH="1" rot="10800000">
            <a:off x="6179900" y="3023838"/>
            <a:ext cx="918000" cy="5661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99" name="Google Shape;2399;p138"/>
          <p:cNvCxnSpPr>
            <a:stCxn id="2379" idx="6"/>
            <a:endCxn id="2372" idx="2"/>
          </p:cNvCxnSpPr>
          <p:nvPr/>
        </p:nvCxnSpPr>
        <p:spPr>
          <a:xfrm flipH="1" rot="10800000">
            <a:off x="6179900" y="3023738"/>
            <a:ext cx="918000" cy="7911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00" name="Google Shape;2400;p138"/>
          <p:cNvCxnSpPr>
            <a:stCxn id="2375" idx="6"/>
            <a:endCxn id="2373" idx="2"/>
          </p:cNvCxnSpPr>
          <p:nvPr/>
        </p:nvCxnSpPr>
        <p:spPr>
          <a:xfrm>
            <a:off x="6179900" y="2868513"/>
            <a:ext cx="918000" cy="4731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01" name="Google Shape;2401;p138"/>
          <p:cNvCxnSpPr>
            <a:stCxn id="2375" idx="6"/>
            <a:endCxn id="2374" idx="2"/>
          </p:cNvCxnSpPr>
          <p:nvPr/>
        </p:nvCxnSpPr>
        <p:spPr>
          <a:xfrm>
            <a:off x="6179900" y="2868513"/>
            <a:ext cx="918000" cy="7911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02" name="Google Shape;2402;p138"/>
          <p:cNvCxnSpPr>
            <a:stCxn id="2376" idx="6"/>
            <a:endCxn id="2373" idx="2"/>
          </p:cNvCxnSpPr>
          <p:nvPr/>
        </p:nvCxnSpPr>
        <p:spPr>
          <a:xfrm>
            <a:off x="6179900" y="3108988"/>
            <a:ext cx="918000" cy="2328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03" name="Google Shape;2403;p138"/>
          <p:cNvCxnSpPr>
            <a:stCxn id="2376" idx="6"/>
            <a:endCxn id="2374" idx="2"/>
          </p:cNvCxnSpPr>
          <p:nvPr/>
        </p:nvCxnSpPr>
        <p:spPr>
          <a:xfrm>
            <a:off x="6179900" y="3108988"/>
            <a:ext cx="918000" cy="5505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04" name="Google Shape;2404;p138"/>
          <p:cNvCxnSpPr>
            <a:stCxn id="2377" idx="6"/>
            <a:endCxn id="2374" idx="2"/>
          </p:cNvCxnSpPr>
          <p:nvPr/>
        </p:nvCxnSpPr>
        <p:spPr>
          <a:xfrm>
            <a:off x="6179900" y="3349463"/>
            <a:ext cx="918000" cy="3102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05" name="Google Shape;2405;p138"/>
          <p:cNvCxnSpPr>
            <a:stCxn id="2377" idx="6"/>
            <a:endCxn id="2373" idx="2"/>
          </p:cNvCxnSpPr>
          <p:nvPr/>
        </p:nvCxnSpPr>
        <p:spPr>
          <a:xfrm flipH="1" rot="10800000">
            <a:off x="6179900" y="3341663"/>
            <a:ext cx="918000" cy="78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06" name="Google Shape;2406;p138"/>
          <p:cNvCxnSpPr>
            <a:stCxn id="2378" idx="6"/>
            <a:endCxn id="2374" idx="2"/>
          </p:cNvCxnSpPr>
          <p:nvPr/>
        </p:nvCxnSpPr>
        <p:spPr>
          <a:xfrm>
            <a:off x="6179900" y="3589938"/>
            <a:ext cx="918000" cy="696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07" name="Google Shape;2407;p138"/>
          <p:cNvCxnSpPr>
            <a:stCxn id="2378" idx="6"/>
            <a:endCxn id="2373" idx="2"/>
          </p:cNvCxnSpPr>
          <p:nvPr/>
        </p:nvCxnSpPr>
        <p:spPr>
          <a:xfrm flipH="1" rot="10800000">
            <a:off x="6179900" y="3341538"/>
            <a:ext cx="918000" cy="2484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08" name="Google Shape;2408;p138"/>
          <p:cNvCxnSpPr>
            <a:stCxn id="2379" idx="6"/>
            <a:endCxn id="2374" idx="2"/>
          </p:cNvCxnSpPr>
          <p:nvPr/>
        </p:nvCxnSpPr>
        <p:spPr>
          <a:xfrm flipH="1" rot="10800000">
            <a:off x="6179900" y="3659738"/>
            <a:ext cx="918000" cy="1551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09" name="Google Shape;2409;p138"/>
          <p:cNvCxnSpPr>
            <a:stCxn id="2379" idx="6"/>
            <a:endCxn id="2373" idx="2"/>
          </p:cNvCxnSpPr>
          <p:nvPr/>
        </p:nvCxnSpPr>
        <p:spPr>
          <a:xfrm flipH="1" rot="10800000">
            <a:off x="6179900" y="3341738"/>
            <a:ext cx="918000" cy="4731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10" name="Google Shape;2410;p138"/>
          <p:cNvSpPr/>
          <p:nvPr/>
        </p:nvSpPr>
        <p:spPr>
          <a:xfrm>
            <a:off x="7413550" y="2906375"/>
            <a:ext cx="1348800" cy="870600"/>
          </a:xfrm>
          <a:prstGeom prst="roundRect">
            <a:avLst>
              <a:gd fmla="val 16667" name="adj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輸出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(</a:t>
            </a:r>
            <a:r>
              <a:rPr lang="en" sz="1800">
                <a:solidFill>
                  <a:srgbClr val="FFFFFF"/>
                </a:solidFill>
              </a:rPr>
              <a:t>目標屬性</a:t>
            </a:r>
            <a:r>
              <a:rPr lang="en" sz="1800">
                <a:solidFill>
                  <a:srgbClr val="FFFFFF"/>
                </a:solidFill>
              </a:rPr>
              <a:t>)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411" name="Google Shape;2411;p138"/>
          <p:cNvSpPr/>
          <p:nvPr/>
        </p:nvSpPr>
        <p:spPr>
          <a:xfrm>
            <a:off x="3737425" y="3106175"/>
            <a:ext cx="918000" cy="486600"/>
          </a:xfrm>
          <a:prstGeom prst="roundRect">
            <a:avLst>
              <a:gd fmla="val 16667" name="adj"/>
            </a:avLst>
          </a:prstGeom>
          <a:solidFill>
            <a:srgbClr val="274E1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輸入</a:t>
            </a:r>
            <a:endParaRPr baseline="30000" sz="2400">
              <a:solidFill>
                <a:srgbClr val="FFFFFF"/>
              </a:solidFill>
            </a:endParaRPr>
          </a:p>
        </p:txBody>
      </p:sp>
      <p:pic>
        <p:nvPicPr>
          <p:cNvPr id="2412" name="Google Shape;2412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275" y="3909050"/>
            <a:ext cx="1149574" cy="114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3" name="Google Shape;2413;p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4862" y="1204675"/>
            <a:ext cx="1149574" cy="11495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14" name="Google Shape;2414;p138"/>
          <p:cNvCxnSpPr>
            <a:endCxn id="2411" idx="0"/>
          </p:cNvCxnSpPr>
          <p:nvPr/>
        </p:nvCxnSpPr>
        <p:spPr>
          <a:xfrm>
            <a:off x="2595925" y="2250575"/>
            <a:ext cx="1600500" cy="855600"/>
          </a:xfrm>
          <a:prstGeom prst="bentConnector2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2415" name="Google Shape;2415;p138"/>
          <p:cNvCxnSpPr>
            <a:endCxn id="2411" idx="2"/>
          </p:cNvCxnSpPr>
          <p:nvPr/>
        </p:nvCxnSpPr>
        <p:spPr>
          <a:xfrm flipH="1" rot="10800000">
            <a:off x="2664925" y="3592775"/>
            <a:ext cx="1531500" cy="328800"/>
          </a:xfrm>
          <a:prstGeom prst="bentConnector2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2416" name="Google Shape;2416;p138"/>
          <p:cNvSpPr txBox="1"/>
          <p:nvPr/>
        </p:nvSpPr>
        <p:spPr>
          <a:xfrm>
            <a:off x="3351225" y="4356350"/>
            <a:ext cx="50580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icrosoft JhengHei"/>
                <a:ea typeface="Microsoft JhengHei"/>
                <a:cs typeface="Microsoft JhengHei"/>
                <a:sym typeface="Microsoft JhengHei"/>
              </a:rPr>
              <a:t>有夠多的屬性可供演算法判斷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icrosoft JhengHei"/>
                <a:ea typeface="Microsoft JhengHei"/>
                <a:cs typeface="Microsoft JhengHei"/>
                <a:sym typeface="Microsoft JhengHei"/>
              </a:rPr>
              <a:t>因此建置高正確率的模型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0" name="Shape 2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1" name="Google Shape;2421;p13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應用</a:t>
            </a:r>
            <a:r>
              <a:rPr lang="en"/>
              <a:t>語義</a:t>
            </a:r>
            <a:r>
              <a:rPr lang="en"/>
              <a:t>的分類任務</a:t>
            </a:r>
            <a:endParaRPr/>
          </a:p>
        </p:txBody>
      </p:sp>
      <p:sp>
        <p:nvSpPr>
          <p:cNvPr id="2422" name="Google Shape;2422;p139"/>
          <p:cNvSpPr txBox="1"/>
          <p:nvPr>
            <p:ph idx="1" type="body"/>
          </p:nvPr>
        </p:nvSpPr>
        <p:spPr>
          <a:xfrm>
            <a:off x="1001075" y="1990050"/>
            <a:ext cx="44118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單一句子分類任務：給定目標屬性來訓練</a:t>
            </a:r>
            <a:endParaRPr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單一文字分類任務：預測各文字可能的命名實體類別</a:t>
            </a:r>
            <a:endParaRPr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成對句子分類任務：給定前一個句子，預測後一個句子</a:t>
            </a:r>
            <a:endParaRPr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問答任務：給定題目，預測對應答案</a:t>
            </a:r>
            <a:endParaRPr/>
          </a:p>
        </p:txBody>
      </p:sp>
      <p:sp>
        <p:nvSpPr>
          <p:cNvPr id="2423" name="Google Shape;2423;p13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24" name="Google Shape;2424;p139"/>
          <p:cNvSpPr/>
          <p:nvPr/>
        </p:nvSpPr>
        <p:spPr>
          <a:xfrm>
            <a:off x="618025" y="5714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425" name="Google Shape;2425;p139"/>
          <p:cNvSpPr txBox="1"/>
          <p:nvPr/>
        </p:nvSpPr>
        <p:spPr>
          <a:xfrm>
            <a:off x="618038" y="5714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應用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2426" name="Google Shape;2426;p139"/>
          <p:cNvSpPr/>
          <p:nvPr/>
        </p:nvSpPr>
        <p:spPr>
          <a:xfrm>
            <a:off x="618025" y="3699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2427" name="Google Shape;2427;p139"/>
          <p:cNvPicPr preferRelativeResize="0"/>
          <p:nvPr/>
        </p:nvPicPr>
        <p:blipFill rotWithShape="1">
          <a:blip r:embed="rId3">
            <a:alphaModFix/>
          </a:blip>
          <a:srcRect b="50585" l="7437" r="68555" t="10872"/>
          <a:stretch/>
        </p:blipFill>
        <p:spPr>
          <a:xfrm>
            <a:off x="5412875" y="1350707"/>
            <a:ext cx="3038174" cy="3180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Google Shape;2432;p140"/>
          <p:cNvSpPr/>
          <p:nvPr/>
        </p:nvSpPr>
        <p:spPr>
          <a:xfrm>
            <a:off x="6275825" y="1576463"/>
            <a:ext cx="999000" cy="5151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法</a:t>
            </a:r>
            <a:r>
              <a:rPr lang="en" sz="1600">
                <a:solidFill>
                  <a:schemeClr val="lt1"/>
                </a:solidFill>
              </a:rPr>
              <a:t>文版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2433" name="Google Shape;2433;p140"/>
          <p:cNvSpPr/>
          <p:nvPr/>
        </p:nvSpPr>
        <p:spPr>
          <a:xfrm>
            <a:off x="1456175" y="1576463"/>
            <a:ext cx="999000" cy="5151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英文版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2434" name="Google Shape;2434;p140"/>
          <p:cNvSpPr txBox="1"/>
          <p:nvPr>
            <p:ph type="title"/>
          </p:nvPr>
        </p:nvSpPr>
        <p:spPr>
          <a:xfrm>
            <a:off x="1303800" y="2937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機器翻譯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統計機率模型</a:t>
            </a:r>
            <a:endParaRPr b="0" sz="2400"/>
          </a:p>
        </p:txBody>
      </p:sp>
      <p:sp>
        <p:nvSpPr>
          <p:cNvPr id="2435" name="Google Shape;2435;p14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pic>
        <p:nvPicPr>
          <p:cNvPr id="2436" name="Google Shape;2436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1050" y="1314450"/>
            <a:ext cx="999000" cy="99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7" name="Google Shape;2437;p140"/>
          <p:cNvSpPr txBox="1"/>
          <p:nvPr/>
        </p:nvSpPr>
        <p:spPr>
          <a:xfrm>
            <a:off x="5760725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Norvig &amp; Russell, 2006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438" name="Google Shape;2438;p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7825" y="1314450"/>
            <a:ext cx="999000" cy="99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9" name="Google Shape;2439;p140"/>
          <p:cNvSpPr/>
          <p:nvPr/>
        </p:nvSpPr>
        <p:spPr>
          <a:xfrm>
            <a:off x="1711000" y="2401500"/>
            <a:ext cx="2099100" cy="3936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John loves Mary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2440" name="Google Shape;2440;p140"/>
          <p:cNvSpPr/>
          <p:nvPr/>
        </p:nvSpPr>
        <p:spPr>
          <a:xfrm>
            <a:off x="4907775" y="2401500"/>
            <a:ext cx="2099100" cy="3936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Jean aime Marie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2441" name="Google Shape;2441;p140"/>
          <p:cNvSpPr/>
          <p:nvPr/>
        </p:nvSpPr>
        <p:spPr>
          <a:xfrm>
            <a:off x="1711000" y="4470975"/>
            <a:ext cx="5295900" cy="393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Attraction(NamedJohn, NamedMary, High)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2442" name="Google Shape;2442;p140"/>
          <p:cNvCxnSpPr>
            <a:stCxn id="2439" idx="2"/>
          </p:cNvCxnSpPr>
          <p:nvPr/>
        </p:nvCxnSpPr>
        <p:spPr>
          <a:xfrm>
            <a:off x="2760550" y="2795100"/>
            <a:ext cx="0" cy="1691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43" name="Google Shape;2443;p140"/>
          <p:cNvSpPr/>
          <p:nvPr/>
        </p:nvSpPr>
        <p:spPr>
          <a:xfrm>
            <a:off x="1711000" y="3087525"/>
            <a:ext cx="2099100" cy="5151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S(NP(John), VP(loves, NP(Mary)))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444" name="Google Shape;2444;p140"/>
          <p:cNvSpPr/>
          <p:nvPr/>
        </p:nvSpPr>
        <p:spPr>
          <a:xfrm>
            <a:off x="1711000" y="3840000"/>
            <a:ext cx="2099100" cy="3936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Loves(John, Mary)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2445" name="Google Shape;2445;p140"/>
          <p:cNvCxnSpPr/>
          <p:nvPr/>
        </p:nvCxnSpPr>
        <p:spPr>
          <a:xfrm>
            <a:off x="5957325" y="2795100"/>
            <a:ext cx="0" cy="1691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2446" name="Google Shape;2446;p140"/>
          <p:cNvCxnSpPr>
            <a:stCxn id="2439" idx="3"/>
            <a:endCxn id="2440" idx="1"/>
          </p:cNvCxnSpPr>
          <p:nvPr/>
        </p:nvCxnSpPr>
        <p:spPr>
          <a:xfrm>
            <a:off x="3810100" y="2598300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2447" name="Google Shape;2447;p140"/>
          <p:cNvCxnSpPr/>
          <p:nvPr/>
        </p:nvCxnSpPr>
        <p:spPr>
          <a:xfrm>
            <a:off x="3810100" y="3360300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2448" name="Google Shape;2448;p140"/>
          <p:cNvCxnSpPr/>
          <p:nvPr/>
        </p:nvCxnSpPr>
        <p:spPr>
          <a:xfrm>
            <a:off x="3810100" y="4036800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2449" name="Google Shape;2449;p140"/>
          <p:cNvSpPr txBox="1"/>
          <p:nvPr/>
        </p:nvSpPr>
        <p:spPr>
          <a:xfrm>
            <a:off x="1137050" y="2374950"/>
            <a:ext cx="5487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字詞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450" name="Google Shape;2450;p140"/>
          <p:cNvSpPr txBox="1"/>
          <p:nvPr/>
        </p:nvSpPr>
        <p:spPr>
          <a:xfrm>
            <a:off x="1137050" y="3135000"/>
            <a:ext cx="5487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語法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451" name="Google Shape;2451;p140"/>
          <p:cNvSpPr txBox="1"/>
          <p:nvPr/>
        </p:nvSpPr>
        <p:spPr>
          <a:xfrm>
            <a:off x="1137050" y="3811500"/>
            <a:ext cx="5487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語義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452" name="Google Shape;2452;p140"/>
          <p:cNvSpPr txBox="1"/>
          <p:nvPr/>
        </p:nvSpPr>
        <p:spPr>
          <a:xfrm>
            <a:off x="323850" y="4454900"/>
            <a:ext cx="13620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跨語言</a:t>
            </a:r>
            <a:r>
              <a:rPr lang="en">
                <a:solidFill>
                  <a:schemeClr val="dk2"/>
                </a:solidFill>
              </a:rPr>
              <a:t>語義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453" name="Google Shape;2453;p140"/>
          <p:cNvSpPr txBox="1"/>
          <p:nvPr/>
        </p:nvSpPr>
        <p:spPr>
          <a:xfrm>
            <a:off x="7032150" y="2374950"/>
            <a:ext cx="5487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字詞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454" name="Google Shape;2454;p140"/>
          <p:cNvSpPr txBox="1"/>
          <p:nvPr/>
        </p:nvSpPr>
        <p:spPr>
          <a:xfrm>
            <a:off x="7032150" y="3135000"/>
            <a:ext cx="5487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語法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455" name="Google Shape;2455;p140"/>
          <p:cNvSpPr txBox="1"/>
          <p:nvPr/>
        </p:nvSpPr>
        <p:spPr>
          <a:xfrm>
            <a:off x="7032150" y="3811500"/>
            <a:ext cx="5487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語義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456" name="Google Shape;2456;p140"/>
          <p:cNvSpPr/>
          <p:nvPr/>
        </p:nvSpPr>
        <p:spPr>
          <a:xfrm>
            <a:off x="4907775" y="3083613"/>
            <a:ext cx="2099100" cy="5151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S(NP(Jean), VP(aime, NP(Marie)))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457" name="Google Shape;2457;p140"/>
          <p:cNvSpPr/>
          <p:nvPr/>
        </p:nvSpPr>
        <p:spPr>
          <a:xfrm>
            <a:off x="4907775" y="3840000"/>
            <a:ext cx="2099100" cy="3936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Aime</a:t>
            </a:r>
            <a:r>
              <a:rPr lang="en">
                <a:solidFill>
                  <a:schemeClr val="dk2"/>
                </a:solidFill>
              </a:rPr>
              <a:t>(Jean, Marie)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458" name="Google Shape;2458;p140"/>
          <p:cNvSpPr/>
          <p:nvPr/>
        </p:nvSpPr>
        <p:spPr>
          <a:xfrm>
            <a:off x="618025" y="5714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459" name="Google Shape;2459;p140"/>
          <p:cNvSpPr txBox="1"/>
          <p:nvPr/>
        </p:nvSpPr>
        <p:spPr>
          <a:xfrm>
            <a:off x="618038" y="5714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應用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2460" name="Google Shape;2460;p140"/>
          <p:cNvSpPr/>
          <p:nvPr/>
        </p:nvSpPr>
        <p:spPr>
          <a:xfrm>
            <a:off x="618025" y="3699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4" name="Shape 2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5" name="Google Shape;2465;p141"/>
          <p:cNvCxnSpPr/>
          <p:nvPr/>
        </p:nvCxnSpPr>
        <p:spPr>
          <a:xfrm>
            <a:off x="2760550" y="2795100"/>
            <a:ext cx="0" cy="102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66" name="Google Shape;2466;p141"/>
          <p:cNvCxnSpPr/>
          <p:nvPr/>
        </p:nvCxnSpPr>
        <p:spPr>
          <a:xfrm>
            <a:off x="5957325" y="2795100"/>
            <a:ext cx="0" cy="102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2467" name="Google Shape;2467;p141"/>
          <p:cNvSpPr/>
          <p:nvPr/>
        </p:nvSpPr>
        <p:spPr>
          <a:xfrm>
            <a:off x="6275825" y="1576463"/>
            <a:ext cx="999000" cy="5151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法文版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2468" name="Google Shape;2468;p141"/>
          <p:cNvSpPr/>
          <p:nvPr/>
        </p:nvSpPr>
        <p:spPr>
          <a:xfrm>
            <a:off x="1456175" y="1576463"/>
            <a:ext cx="999000" cy="5151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英文版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2469" name="Google Shape;2469;p141"/>
          <p:cNvSpPr txBox="1"/>
          <p:nvPr>
            <p:ph type="title"/>
          </p:nvPr>
        </p:nvSpPr>
        <p:spPr>
          <a:xfrm>
            <a:off x="1303800" y="2937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機器翻譯</a:t>
            </a:r>
            <a:br>
              <a:rPr lang="en"/>
            </a:br>
            <a:r>
              <a:rPr b="0" lang="en" sz="2400"/>
              <a:t>語義向量</a:t>
            </a:r>
            <a:endParaRPr b="0" sz="2400"/>
          </a:p>
        </p:txBody>
      </p:sp>
      <p:sp>
        <p:nvSpPr>
          <p:cNvPr id="2470" name="Google Shape;2470;p14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pic>
        <p:nvPicPr>
          <p:cNvPr id="2471" name="Google Shape;2471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1050" y="1314450"/>
            <a:ext cx="999000" cy="9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2" name="Google Shape;2472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7825" y="1314450"/>
            <a:ext cx="999000" cy="99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3" name="Google Shape;2473;p141"/>
          <p:cNvSpPr/>
          <p:nvPr/>
        </p:nvSpPr>
        <p:spPr>
          <a:xfrm>
            <a:off x="1711000" y="2401500"/>
            <a:ext cx="2099100" cy="3936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John loves Mary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2474" name="Google Shape;2474;p141"/>
          <p:cNvSpPr/>
          <p:nvPr/>
        </p:nvSpPr>
        <p:spPr>
          <a:xfrm>
            <a:off x="4907775" y="2401500"/>
            <a:ext cx="2099100" cy="3936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Jean aime Marie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2475" name="Google Shape;2475;p141"/>
          <p:cNvSpPr/>
          <p:nvPr/>
        </p:nvSpPr>
        <p:spPr>
          <a:xfrm>
            <a:off x="1711000" y="3819000"/>
            <a:ext cx="5295900" cy="653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2476" name="Google Shape;2476;p141"/>
          <p:cNvCxnSpPr>
            <a:stCxn id="2473" idx="3"/>
            <a:endCxn id="2474" idx="1"/>
          </p:cNvCxnSpPr>
          <p:nvPr/>
        </p:nvCxnSpPr>
        <p:spPr>
          <a:xfrm>
            <a:off x="3810100" y="2598300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2477" name="Google Shape;2477;p141"/>
          <p:cNvSpPr txBox="1"/>
          <p:nvPr/>
        </p:nvSpPr>
        <p:spPr>
          <a:xfrm>
            <a:off x="1137050" y="2374950"/>
            <a:ext cx="5487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字詞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478" name="Google Shape;2478;p141"/>
          <p:cNvSpPr txBox="1"/>
          <p:nvPr/>
        </p:nvSpPr>
        <p:spPr>
          <a:xfrm>
            <a:off x="323850" y="3910975"/>
            <a:ext cx="13620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語義</a:t>
            </a:r>
            <a:r>
              <a:rPr lang="en">
                <a:solidFill>
                  <a:schemeClr val="dk2"/>
                </a:solidFill>
              </a:rPr>
              <a:t>向量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479" name="Google Shape;2479;p141"/>
          <p:cNvSpPr txBox="1"/>
          <p:nvPr/>
        </p:nvSpPr>
        <p:spPr>
          <a:xfrm>
            <a:off x="7032150" y="2374950"/>
            <a:ext cx="5487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字詞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480" name="Google Shape;2480;p141"/>
          <p:cNvPicPr preferRelativeResize="0"/>
          <p:nvPr/>
        </p:nvPicPr>
        <p:blipFill rotWithShape="1">
          <a:blip r:embed="rId5">
            <a:alphaModFix/>
          </a:blip>
          <a:srcRect b="87527" l="17776" r="0" t="0"/>
          <a:stretch/>
        </p:blipFill>
        <p:spPr>
          <a:xfrm>
            <a:off x="1857175" y="3902650"/>
            <a:ext cx="5033049" cy="46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481" name="Google Shape;2481;p141"/>
          <p:cNvSpPr/>
          <p:nvPr/>
        </p:nvSpPr>
        <p:spPr>
          <a:xfrm>
            <a:off x="618025" y="5714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482" name="Google Shape;2482;p141"/>
          <p:cNvSpPr txBox="1"/>
          <p:nvPr/>
        </p:nvSpPr>
        <p:spPr>
          <a:xfrm>
            <a:off x="618038" y="5714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應用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2483" name="Google Shape;2483;p141"/>
          <p:cNvSpPr/>
          <p:nvPr/>
        </p:nvSpPr>
        <p:spPr>
          <a:xfrm>
            <a:off x="618025" y="3699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7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" name="Google Shape;2488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4200" y="1887692"/>
            <a:ext cx="24384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9" name="Google Shape;2489;p142"/>
          <p:cNvSpPr/>
          <p:nvPr/>
        </p:nvSpPr>
        <p:spPr>
          <a:xfrm rot="10800000">
            <a:off x="4018825" y="2844550"/>
            <a:ext cx="7269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90" name="Google Shape;2490;p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1400" y="2730650"/>
            <a:ext cx="924000" cy="9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491" name="Google Shape;2491;p14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瞭解</a:t>
            </a:r>
            <a:r>
              <a:rPr b="0" lang="en" sz="2400"/>
              <a:t>語義</a:t>
            </a:r>
            <a:r>
              <a:rPr b="0" lang="en" sz="2400"/>
              <a:t>：推測背後的意思</a:t>
            </a:r>
            <a:br>
              <a:rPr lang="en"/>
            </a:br>
            <a:r>
              <a:rPr lang="en"/>
              <a:t>智慧助理</a:t>
            </a:r>
            <a:endParaRPr/>
          </a:p>
        </p:txBody>
      </p:sp>
      <p:sp>
        <p:nvSpPr>
          <p:cNvPr id="2492" name="Google Shape;2492;p14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93" name="Google Shape;2493;p142"/>
          <p:cNvPicPr preferRelativeResize="0"/>
          <p:nvPr/>
        </p:nvPicPr>
        <p:blipFill rotWithShape="1">
          <a:blip r:embed="rId5">
            <a:alphaModFix/>
          </a:blip>
          <a:srcRect b="67236" l="43016" r="25995" t="0"/>
          <a:stretch/>
        </p:blipFill>
        <p:spPr>
          <a:xfrm flipH="1">
            <a:off x="457200" y="2846400"/>
            <a:ext cx="1352549" cy="1685250"/>
          </a:xfrm>
          <a:prstGeom prst="rect">
            <a:avLst/>
          </a:prstGeom>
          <a:noFill/>
          <a:ln>
            <a:noFill/>
          </a:ln>
        </p:spPr>
      </p:pic>
      <p:sp>
        <p:nvSpPr>
          <p:cNvPr id="2494" name="Google Shape;2494;p142"/>
          <p:cNvSpPr/>
          <p:nvPr/>
        </p:nvSpPr>
        <p:spPr>
          <a:xfrm>
            <a:off x="2080200" y="1990050"/>
            <a:ext cx="1825200" cy="462000"/>
          </a:xfrm>
          <a:prstGeom prst="wedgeRoundRectCallout">
            <a:avLst>
              <a:gd fmla="val -67949" name="adj1"/>
              <a:gd fmla="val 61477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東京天氣如何？</a:t>
            </a:r>
            <a:endParaRPr sz="1600"/>
          </a:p>
        </p:txBody>
      </p:sp>
      <p:sp>
        <p:nvSpPr>
          <p:cNvPr id="2495" name="Google Shape;2495;p142"/>
          <p:cNvSpPr/>
          <p:nvPr/>
        </p:nvSpPr>
        <p:spPr>
          <a:xfrm>
            <a:off x="2080200" y="2571750"/>
            <a:ext cx="1825200" cy="462000"/>
          </a:xfrm>
          <a:prstGeom prst="wedgeRoundRectCallout">
            <a:avLst>
              <a:gd fmla="val -63774" name="adj1"/>
              <a:gd fmla="val 30406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東京</a:t>
            </a:r>
            <a:r>
              <a:rPr lang="en" sz="1600"/>
              <a:t>會下雨嗎</a:t>
            </a:r>
            <a:r>
              <a:rPr lang="en" sz="1600"/>
              <a:t>？</a:t>
            </a:r>
            <a:endParaRPr sz="1600"/>
          </a:p>
        </p:txBody>
      </p:sp>
      <p:sp>
        <p:nvSpPr>
          <p:cNvPr id="2496" name="Google Shape;2496;p142"/>
          <p:cNvSpPr/>
          <p:nvPr/>
        </p:nvSpPr>
        <p:spPr>
          <a:xfrm>
            <a:off x="2080200" y="3153450"/>
            <a:ext cx="1825200" cy="462000"/>
          </a:xfrm>
          <a:prstGeom prst="wedgeRoundRectCallout">
            <a:avLst>
              <a:gd fmla="val -62730" name="adj1"/>
              <a:gd fmla="val 1396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東京冷嗎？</a:t>
            </a:r>
            <a:endParaRPr sz="1600"/>
          </a:p>
        </p:txBody>
      </p:sp>
      <p:sp>
        <p:nvSpPr>
          <p:cNvPr id="2497" name="Google Shape;2497;p142"/>
          <p:cNvSpPr/>
          <p:nvPr/>
        </p:nvSpPr>
        <p:spPr>
          <a:xfrm>
            <a:off x="2080200" y="3735150"/>
            <a:ext cx="1825200" cy="462000"/>
          </a:xfrm>
          <a:prstGeom prst="wedgeRoundRectCallout">
            <a:avLst>
              <a:gd fmla="val -63774" name="adj1"/>
              <a:gd fmla="val -37922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東京熱嗎？</a:t>
            </a:r>
            <a:endParaRPr sz="1600"/>
          </a:p>
        </p:txBody>
      </p:sp>
      <p:pic>
        <p:nvPicPr>
          <p:cNvPr id="2498" name="Google Shape;2498;p1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97750" y="1045387"/>
            <a:ext cx="1053300" cy="1685251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499" name="Google Shape;2499;p142"/>
          <p:cNvSpPr/>
          <p:nvPr/>
        </p:nvSpPr>
        <p:spPr>
          <a:xfrm rot="9000064">
            <a:off x="6027125" y="2279292"/>
            <a:ext cx="1258841" cy="52470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0" name="Google Shape;2500;p142"/>
          <p:cNvSpPr txBox="1"/>
          <p:nvPr/>
        </p:nvSpPr>
        <p:spPr>
          <a:xfrm>
            <a:off x="5975550" y="1307563"/>
            <a:ext cx="13620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顯示天氣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501" name="Google Shape;2501;p142"/>
          <p:cNvSpPr txBox="1"/>
          <p:nvPr/>
        </p:nvSpPr>
        <p:spPr>
          <a:xfrm>
            <a:off x="5975550" y="3875488"/>
            <a:ext cx="13620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搜尋網頁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502" name="Google Shape;2502;p142"/>
          <p:cNvSpPr/>
          <p:nvPr/>
        </p:nvSpPr>
        <p:spPr>
          <a:xfrm rot="-9001184">
            <a:off x="6027088" y="3313133"/>
            <a:ext cx="1258951" cy="52485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03" name="Google Shape;2503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6575" y="2844550"/>
            <a:ext cx="2075650" cy="207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4" name="Google Shape;2504;p1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60950" y="3518925"/>
            <a:ext cx="726900" cy="7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5" name="Google Shape;2505;p142"/>
          <p:cNvSpPr/>
          <p:nvPr/>
        </p:nvSpPr>
        <p:spPr>
          <a:xfrm>
            <a:off x="618025" y="5714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506" name="Google Shape;2506;p142"/>
          <p:cNvSpPr txBox="1"/>
          <p:nvPr/>
        </p:nvSpPr>
        <p:spPr>
          <a:xfrm>
            <a:off x="618038" y="5714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應用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2507" name="Google Shape;2507;p142"/>
          <p:cNvSpPr/>
          <p:nvPr/>
        </p:nvSpPr>
        <p:spPr>
          <a:xfrm>
            <a:off x="618025" y="3699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1" name="Shape 2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2" name="Google Shape;2512;p143"/>
          <p:cNvSpPr/>
          <p:nvPr/>
        </p:nvSpPr>
        <p:spPr>
          <a:xfrm>
            <a:off x="5650875" y="0"/>
            <a:ext cx="3493200" cy="5143500"/>
          </a:xfrm>
          <a:prstGeom prst="rect">
            <a:avLst/>
          </a:prstGeom>
          <a:solidFill>
            <a:srgbClr val="18497B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13" name="Google Shape;2513;p14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514" name="Google Shape;2514;p143"/>
          <p:cNvSpPr txBox="1"/>
          <p:nvPr/>
        </p:nvSpPr>
        <p:spPr>
          <a:xfrm>
            <a:off x="5741225" y="2288550"/>
            <a:ext cx="34530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睡得正酣</a:t>
            </a:r>
            <a:endParaRPr b="1" sz="23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2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卻發現快要下課的表情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515" name="Google Shape;2515;p143"/>
          <p:cNvPicPr preferRelativeResize="0"/>
          <p:nvPr/>
        </p:nvPicPr>
        <p:blipFill rotWithShape="1">
          <a:blip r:embed="rId3">
            <a:alphaModFix/>
          </a:blip>
          <a:srcRect b="0" l="8683" r="16717" t="0"/>
          <a:stretch/>
        </p:blipFill>
        <p:spPr>
          <a:xfrm>
            <a:off x="0" y="0"/>
            <a:ext cx="5741227" cy="513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7"/>
          <p:cNvSpPr/>
          <p:nvPr/>
        </p:nvSpPr>
        <p:spPr>
          <a:xfrm>
            <a:off x="4989600" y="1291025"/>
            <a:ext cx="2957400" cy="2957700"/>
          </a:xfrm>
          <a:prstGeom prst="ellipse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27"/>
          <p:cNvSpPr/>
          <p:nvPr/>
        </p:nvSpPr>
        <p:spPr>
          <a:xfrm>
            <a:off x="4501875" y="802925"/>
            <a:ext cx="3933000" cy="3933900"/>
          </a:xfrm>
          <a:prstGeom prst="ellipse">
            <a:avLst/>
          </a:prstGeom>
          <a:noFill/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6" name="Google Shape;46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8475" y="1529900"/>
            <a:ext cx="2479800" cy="2479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67" name="Google Shape;467;p2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商業行銷領域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市場分析</a:t>
            </a:r>
            <a:endParaRPr/>
          </a:p>
        </p:txBody>
      </p:sp>
      <p:sp>
        <p:nvSpPr>
          <p:cNvPr id="468" name="Google Shape;468;p27"/>
          <p:cNvSpPr txBox="1"/>
          <p:nvPr>
            <p:ph idx="1" type="body"/>
          </p:nvPr>
        </p:nvSpPr>
        <p:spPr>
          <a:xfrm>
            <a:off x="1303800" y="1990050"/>
            <a:ext cx="26679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SomeTrend ISSUE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任炫植 (연관어 맵)</a:t>
            </a:r>
            <a:br>
              <a:rPr lang="en"/>
            </a:br>
            <a:r>
              <a:rPr lang="en"/>
              <a:t>2019.5.8 ~ 2019.6.7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>
                <a:solidFill>
                  <a:srgbClr val="FFFFFF"/>
                </a:solidFill>
                <a:highlight>
                  <a:srgbClr val="990000"/>
                </a:highlight>
              </a:rPr>
              <a:t>人 (</a:t>
            </a:r>
            <a:r>
              <a:rPr lang="en">
                <a:solidFill>
                  <a:srgbClr val="FFFFFF"/>
                </a:solidFill>
                <a:highlight>
                  <a:srgbClr val="990000"/>
                </a:highlight>
              </a:rPr>
              <a:t>紅色</a:t>
            </a:r>
            <a:r>
              <a:rPr lang="en">
                <a:solidFill>
                  <a:srgbClr val="FFFFFF"/>
                </a:solidFill>
                <a:highlight>
                  <a:srgbClr val="990000"/>
                </a:highlight>
              </a:rPr>
              <a:t>)</a:t>
            </a:r>
            <a:br>
              <a:rPr lang="en">
                <a:solidFill>
                  <a:srgbClr val="FFFFFF"/>
                </a:solidFill>
                <a:highlight>
                  <a:srgbClr val="990000"/>
                </a:highlight>
              </a:rPr>
            </a:br>
            <a:r>
              <a:rPr lang="en"/>
              <a:t> </a:t>
            </a:r>
            <a:r>
              <a:rPr lang="en">
                <a:solidFill>
                  <a:srgbClr val="FFFFFF"/>
                </a:solidFill>
                <a:highlight>
                  <a:srgbClr val="674EA7"/>
                </a:highlight>
              </a:rPr>
              <a:t>文化/休閒 (紫色)</a:t>
            </a:r>
            <a:br>
              <a:rPr lang="en">
                <a:solidFill>
                  <a:srgbClr val="FFFFFF"/>
                </a:solidFill>
                <a:highlight>
                  <a:srgbClr val="674EA7"/>
                </a:highlight>
              </a:rPr>
            </a:br>
            <a:r>
              <a:rPr lang="en"/>
              <a:t> </a:t>
            </a:r>
            <a:r>
              <a:rPr lang="en">
                <a:solidFill>
                  <a:srgbClr val="FFFFFF"/>
                </a:solidFill>
                <a:highlight>
                  <a:srgbClr val="7F6000"/>
                </a:highlight>
              </a:rPr>
              <a:t>地點 (褐色)</a:t>
            </a:r>
            <a:br>
              <a:rPr lang="en">
                <a:solidFill>
                  <a:srgbClr val="FFFFFF"/>
                </a:solidFill>
                <a:highlight>
                  <a:srgbClr val="7F6000"/>
                </a:highlight>
              </a:rPr>
            </a:br>
            <a:r>
              <a:rPr lang="en"/>
              <a:t> </a:t>
            </a:r>
            <a:r>
              <a:rPr lang="en">
                <a:solidFill>
                  <a:srgbClr val="FFFFFF"/>
                </a:solidFill>
                <a:highlight>
                  <a:srgbClr val="0B5394"/>
                </a:highlight>
              </a:rPr>
              <a:t>生活 (藍色)</a:t>
            </a:r>
            <a:endParaRPr>
              <a:solidFill>
                <a:srgbClr val="FFFFFF"/>
              </a:solidFill>
              <a:highlight>
                <a:srgbClr val="0B5394"/>
              </a:highlight>
            </a:endParaRPr>
          </a:p>
        </p:txBody>
      </p:sp>
      <p:sp>
        <p:nvSpPr>
          <p:cNvPr id="469" name="Google Shape;469;p2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0" name="Google Shape;470;p27"/>
          <p:cNvSpPr/>
          <p:nvPr/>
        </p:nvSpPr>
        <p:spPr>
          <a:xfrm>
            <a:off x="5749125" y="3265450"/>
            <a:ext cx="1438500" cy="393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任炫植</a:t>
            </a:r>
            <a:endParaRPr sz="1800"/>
          </a:p>
        </p:txBody>
      </p:sp>
      <p:sp>
        <p:nvSpPr>
          <p:cNvPr id="471" name="Google Shape;471;p27"/>
          <p:cNvSpPr/>
          <p:nvPr/>
        </p:nvSpPr>
        <p:spPr>
          <a:xfrm>
            <a:off x="5926325" y="712025"/>
            <a:ext cx="909000" cy="393600"/>
          </a:xfrm>
          <a:prstGeom prst="roundRect">
            <a:avLst>
              <a:gd fmla="val 16667" name="adj"/>
            </a:avLst>
          </a:prstGeom>
          <a:solidFill>
            <a:srgbClr val="674EA7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音樂會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472" name="Google Shape;472;p27"/>
          <p:cNvSpPr/>
          <p:nvPr/>
        </p:nvSpPr>
        <p:spPr>
          <a:xfrm>
            <a:off x="7525775" y="1593813"/>
            <a:ext cx="1195500" cy="3936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髙田健太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473" name="Google Shape;473;p27"/>
          <p:cNvSpPr/>
          <p:nvPr/>
        </p:nvSpPr>
        <p:spPr>
          <a:xfrm>
            <a:off x="7874750" y="2642775"/>
            <a:ext cx="1125000" cy="5658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IMFACT 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(韓</a:t>
            </a:r>
            <a:r>
              <a:rPr lang="en" sz="1200">
                <a:solidFill>
                  <a:schemeClr val="lt1"/>
                </a:solidFill>
              </a:rPr>
              <a:t>男</a:t>
            </a:r>
            <a:r>
              <a:rPr lang="en" sz="1200">
                <a:solidFill>
                  <a:srgbClr val="FFFFFF"/>
                </a:solidFill>
              </a:rPr>
              <a:t>星團體)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474" name="Google Shape;474;p27"/>
          <p:cNvSpPr/>
          <p:nvPr/>
        </p:nvSpPr>
        <p:spPr>
          <a:xfrm>
            <a:off x="5228475" y="4173625"/>
            <a:ext cx="909000" cy="393600"/>
          </a:xfrm>
          <a:prstGeom prst="roundRect">
            <a:avLst>
              <a:gd fmla="val 16667" name="adj"/>
            </a:avLst>
          </a:prstGeom>
          <a:solidFill>
            <a:srgbClr val="674EA7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美洲豹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475" name="Google Shape;475;p27"/>
          <p:cNvSpPr/>
          <p:nvPr/>
        </p:nvSpPr>
        <p:spPr>
          <a:xfrm>
            <a:off x="4574050" y="3659050"/>
            <a:ext cx="909000" cy="3936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金相均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476" name="Google Shape;476;p27"/>
          <p:cNvSpPr/>
          <p:nvPr/>
        </p:nvSpPr>
        <p:spPr>
          <a:xfrm>
            <a:off x="4097925" y="1659875"/>
            <a:ext cx="1263000" cy="4839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The Boyz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(韓男星團體)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477" name="Google Shape;477;p27"/>
          <p:cNvSpPr/>
          <p:nvPr/>
        </p:nvSpPr>
        <p:spPr>
          <a:xfrm>
            <a:off x="6915275" y="956700"/>
            <a:ext cx="909000" cy="535800"/>
          </a:xfrm>
          <a:prstGeom prst="roundRect">
            <a:avLst>
              <a:gd fmla="val 16667" name="adj"/>
            </a:avLst>
          </a:prstGeom>
          <a:solidFill>
            <a:srgbClr val="674EA7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粉絲見面會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478" name="Google Shape;478;p27"/>
          <p:cNvSpPr/>
          <p:nvPr/>
        </p:nvSpPr>
        <p:spPr>
          <a:xfrm>
            <a:off x="7785625" y="2088750"/>
            <a:ext cx="909000" cy="393600"/>
          </a:xfrm>
          <a:prstGeom prst="roundRect">
            <a:avLst>
              <a:gd fmla="val 16667" name="adj"/>
            </a:avLst>
          </a:prstGeom>
          <a:solidFill>
            <a:srgbClr val="7F6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日本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479" name="Google Shape;479;p27"/>
          <p:cNvSpPr/>
          <p:nvPr/>
        </p:nvSpPr>
        <p:spPr>
          <a:xfrm>
            <a:off x="7750325" y="3382375"/>
            <a:ext cx="909000" cy="393600"/>
          </a:xfrm>
          <a:prstGeom prst="roundRect">
            <a:avLst>
              <a:gd fmla="val 16667" name="adj"/>
            </a:avLst>
          </a:prstGeom>
          <a:solidFill>
            <a:srgbClr val="7F6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東京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480" name="Google Shape;480;p27"/>
          <p:cNvSpPr/>
          <p:nvPr/>
        </p:nvSpPr>
        <p:spPr>
          <a:xfrm>
            <a:off x="7262525" y="3949775"/>
            <a:ext cx="909000" cy="393600"/>
          </a:xfrm>
          <a:prstGeom prst="roundRect">
            <a:avLst>
              <a:gd fmla="val 16667" name="adj"/>
            </a:avLst>
          </a:prstGeom>
          <a:solidFill>
            <a:srgbClr val="0B5394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見面會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481" name="Google Shape;481;p27"/>
          <p:cNvSpPr/>
          <p:nvPr/>
        </p:nvSpPr>
        <p:spPr>
          <a:xfrm>
            <a:off x="6212400" y="4343375"/>
            <a:ext cx="909000" cy="3936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金在奐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482" name="Google Shape;482;p27"/>
          <p:cNvSpPr/>
          <p:nvPr/>
        </p:nvSpPr>
        <p:spPr>
          <a:xfrm>
            <a:off x="4218775" y="3002900"/>
            <a:ext cx="909000" cy="3936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裵珍映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483" name="Google Shape;483;p27"/>
          <p:cNvSpPr/>
          <p:nvPr/>
        </p:nvSpPr>
        <p:spPr>
          <a:xfrm>
            <a:off x="3864775" y="2276225"/>
            <a:ext cx="1263000" cy="4839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Seventeen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(韓男星團體)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484" name="Google Shape;484;p27"/>
          <p:cNvSpPr/>
          <p:nvPr/>
        </p:nvSpPr>
        <p:spPr>
          <a:xfrm>
            <a:off x="4908025" y="1133825"/>
            <a:ext cx="909000" cy="3936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Camp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485" name="Google Shape;485;p27"/>
          <p:cNvSpPr txBox="1"/>
          <p:nvPr/>
        </p:nvSpPr>
        <p:spPr>
          <a:xfrm>
            <a:off x="7251500" y="4846025"/>
            <a:ext cx="14547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(SOMETREAN, 2019)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9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44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Section 4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結語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/>
              <a:t>我們要如何面對大數據時代中的文本分析</a:t>
            </a:r>
            <a:endParaRPr sz="2400"/>
          </a:p>
        </p:txBody>
      </p:sp>
      <p:sp>
        <p:nvSpPr>
          <p:cNvPr id="2521" name="Google Shape;2521;p14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5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6" name="Google Shape;2526;p145"/>
          <p:cNvSpPr txBox="1"/>
          <p:nvPr>
            <p:ph idx="12" type="sldNum"/>
          </p:nvPr>
        </p:nvSpPr>
        <p:spPr>
          <a:xfrm>
            <a:off x="8618002" y="4736975"/>
            <a:ext cx="501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27" name="Google Shape;2527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025" y="0"/>
            <a:ext cx="761194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8" name="Google Shape;2528;p145"/>
          <p:cNvSpPr txBox="1"/>
          <p:nvPr/>
        </p:nvSpPr>
        <p:spPr>
          <a:xfrm>
            <a:off x="1216325" y="4787650"/>
            <a:ext cx="2329200" cy="1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關鍵報告 (2012)</a:t>
            </a:r>
            <a:endParaRPr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2" name="Shape 2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3" name="Google Shape;2533;p14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34" name="Google Shape;2534;p14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國家為首的大數據分析</a:t>
            </a:r>
            <a:endParaRPr/>
          </a:p>
        </p:txBody>
      </p:sp>
      <p:sp>
        <p:nvSpPr>
          <p:cNvPr id="2535" name="Google Shape;2535;p146"/>
          <p:cNvSpPr txBox="1"/>
          <p:nvPr>
            <p:ph idx="1" type="body"/>
          </p:nvPr>
        </p:nvSpPr>
        <p:spPr>
          <a:xfrm>
            <a:off x="3555300" y="3890275"/>
            <a:ext cx="2189400" cy="6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監視器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</a:t>
            </a:r>
            <a:r>
              <a:rPr lang="en"/>
              <a:t>電子警察)</a:t>
            </a:r>
            <a:endParaRPr/>
          </a:p>
        </p:txBody>
      </p:sp>
      <p:pic>
        <p:nvPicPr>
          <p:cNvPr id="2536" name="Google Shape;2536;p146"/>
          <p:cNvPicPr preferRelativeResize="0"/>
          <p:nvPr/>
        </p:nvPicPr>
        <p:blipFill rotWithShape="1">
          <a:blip r:embed="rId3">
            <a:alphaModFix/>
          </a:blip>
          <a:srcRect b="0" l="36175" r="0" t="0"/>
          <a:stretch/>
        </p:blipFill>
        <p:spPr>
          <a:xfrm>
            <a:off x="3555300" y="1609000"/>
            <a:ext cx="2189501" cy="22812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7" name="Google Shape;2537;p146"/>
          <p:cNvSpPr txBox="1"/>
          <p:nvPr>
            <p:ph idx="1" type="body"/>
          </p:nvPr>
        </p:nvSpPr>
        <p:spPr>
          <a:xfrm>
            <a:off x="1303800" y="3890275"/>
            <a:ext cx="2189400" cy="6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梯陣系統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電話,郵件監聽系統</a:t>
            </a:r>
            <a:endParaRPr sz="1400"/>
          </a:p>
        </p:txBody>
      </p:sp>
      <p:pic>
        <p:nvPicPr>
          <p:cNvPr id="2538" name="Google Shape;2538;p146"/>
          <p:cNvPicPr preferRelativeResize="0"/>
          <p:nvPr/>
        </p:nvPicPr>
        <p:blipFill rotWithShape="1">
          <a:blip r:embed="rId3">
            <a:alphaModFix/>
          </a:blip>
          <a:srcRect b="0" l="36175" r="0" t="0"/>
          <a:stretch/>
        </p:blipFill>
        <p:spPr>
          <a:xfrm>
            <a:off x="1303800" y="1609000"/>
            <a:ext cx="2189501" cy="22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9" name="Google Shape;2539;p146"/>
          <p:cNvPicPr preferRelativeResize="0"/>
          <p:nvPr/>
        </p:nvPicPr>
        <p:blipFill rotWithShape="1">
          <a:blip r:embed="rId4">
            <a:alphaModFix/>
          </a:blip>
          <a:srcRect b="29671" l="0" r="0" t="0"/>
          <a:stretch/>
        </p:blipFill>
        <p:spPr>
          <a:xfrm>
            <a:off x="1303800" y="1609000"/>
            <a:ext cx="2189500" cy="22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0" name="Google Shape;2540;p146"/>
          <p:cNvPicPr preferRelativeResize="0"/>
          <p:nvPr/>
        </p:nvPicPr>
        <p:blipFill rotWithShape="1">
          <a:blip r:embed="rId5">
            <a:alphaModFix/>
          </a:blip>
          <a:srcRect b="0" l="11237" r="27322" t="0"/>
          <a:stretch/>
        </p:blipFill>
        <p:spPr>
          <a:xfrm>
            <a:off x="5914150" y="1609000"/>
            <a:ext cx="2107649" cy="2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2541" name="Google Shape;2541;p146"/>
          <p:cNvSpPr txBox="1"/>
          <p:nvPr>
            <p:ph idx="1" type="body"/>
          </p:nvPr>
        </p:nvSpPr>
        <p:spPr>
          <a:xfrm>
            <a:off x="5873275" y="3890275"/>
            <a:ext cx="2189400" cy="6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申請簽證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需檢查社群資料</a:t>
            </a:r>
            <a:endParaRPr sz="140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545" name="Shape 2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6" name="Google Shape;2546;p147"/>
          <p:cNvSpPr txBox="1"/>
          <p:nvPr>
            <p:ph idx="12" type="sldNum"/>
          </p:nvPr>
        </p:nvSpPr>
        <p:spPr>
          <a:xfrm>
            <a:off x="8618002" y="4736975"/>
            <a:ext cx="501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47" name="Google Shape;2547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5391" y="0"/>
            <a:ext cx="28932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48" name="Google Shape;2548;p147"/>
          <p:cNvSpPr txBox="1"/>
          <p:nvPr/>
        </p:nvSpPr>
        <p:spPr>
          <a:xfrm>
            <a:off x="6447475" y="4846025"/>
            <a:ext cx="22587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https://disp.cc/b/163-bqPc</a:t>
            </a:r>
            <a:endParaRPr sz="9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2" name="Shape 2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3" name="Google Shape;2553;p14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54" name="Google Shape;2554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2484" y="0"/>
            <a:ext cx="711903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55" name="Google Shape;2555;p148"/>
          <p:cNvSpPr txBox="1"/>
          <p:nvPr/>
        </p:nvSpPr>
        <p:spPr>
          <a:xfrm>
            <a:off x="5760725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本丸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, 2019)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9" name="Shape 2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" name="Google Shape;2560;p14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勾勒犯罪面貌？</a:t>
            </a:r>
            <a:endParaRPr/>
          </a:p>
        </p:txBody>
      </p:sp>
      <p:sp>
        <p:nvSpPr>
          <p:cNvPr id="2561" name="Google Shape;2561;p149"/>
          <p:cNvSpPr txBox="1"/>
          <p:nvPr>
            <p:ph idx="1" type="body"/>
          </p:nvPr>
        </p:nvSpPr>
        <p:spPr>
          <a:xfrm>
            <a:off x="6745850" y="1470900"/>
            <a:ext cx="18201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無敵之人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30200" lvl="0" marL="28575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沒有正當工作</a:t>
            </a:r>
            <a:endParaRPr/>
          </a:p>
          <a:p>
            <a:pPr indent="-330200" lvl="0" marL="28575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沒有結婚</a:t>
            </a:r>
            <a:endParaRPr/>
          </a:p>
          <a:p>
            <a:pPr indent="-330200" lvl="0" marL="28575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沒有財產</a:t>
            </a:r>
            <a:endParaRPr/>
          </a:p>
          <a:p>
            <a:pPr indent="-330200" lvl="0" marL="28575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人際關係疏離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2" name="Google Shape;2562;p14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63" name="Google Shape;2563;p149"/>
          <p:cNvPicPr preferRelativeResize="0"/>
          <p:nvPr/>
        </p:nvPicPr>
        <p:blipFill rotWithShape="1">
          <a:blip r:embed="rId3">
            <a:alphaModFix/>
          </a:blip>
          <a:srcRect b="20773" l="31134" r="40904" t="17528"/>
          <a:stretch/>
        </p:blipFill>
        <p:spPr>
          <a:xfrm>
            <a:off x="1303800" y="1470900"/>
            <a:ext cx="2465950" cy="306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4" name="Google Shape;2564;p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6850" y="1470900"/>
            <a:ext cx="2741164" cy="306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8" name="Shape 2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9" name="Google Shape;2569;p150"/>
          <p:cNvPicPr preferRelativeResize="0"/>
          <p:nvPr/>
        </p:nvPicPr>
        <p:blipFill rotWithShape="1">
          <a:blip r:embed="rId3">
            <a:alphaModFix/>
          </a:blip>
          <a:srcRect b="0" l="0" r="48828" t="9395"/>
          <a:stretch/>
        </p:blipFill>
        <p:spPr>
          <a:xfrm>
            <a:off x="1303801" y="1343675"/>
            <a:ext cx="2833517" cy="3187974"/>
          </a:xfrm>
          <a:prstGeom prst="rect">
            <a:avLst/>
          </a:prstGeom>
          <a:noFill/>
          <a:ln>
            <a:noFill/>
          </a:ln>
        </p:spPr>
      </p:pic>
      <p:sp>
        <p:nvSpPr>
          <p:cNvPr id="2570" name="Google Shape;2570;p15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大數據=客觀?</a:t>
            </a:r>
            <a:r>
              <a:rPr lang="en"/>
              <a:t> (1/2)</a:t>
            </a:r>
            <a:endParaRPr/>
          </a:p>
        </p:txBody>
      </p:sp>
      <p:sp>
        <p:nvSpPr>
          <p:cNvPr id="2571" name="Google Shape;2571;p150"/>
          <p:cNvSpPr txBox="1"/>
          <p:nvPr>
            <p:ph idx="1" type="body"/>
          </p:nvPr>
        </p:nvSpPr>
        <p:spPr>
          <a:xfrm>
            <a:off x="3666225" y="1990050"/>
            <a:ext cx="46680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文本太多了，視覺化簡化一下...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等等、這是！？</a:t>
            </a:r>
            <a:endParaRPr/>
          </a:p>
        </p:txBody>
      </p:sp>
      <p:sp>
        <p:nvSpPr>
          <p:cNvPr id="2572" name="Google Shape;2572;p15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73" name="Google Shape;2573;p150"/>
          <p:cNvPicPr preferRelativeResize="0"/>
          <p:nvPr/>
        </p:nvPicPr>
        <p:blipFill rotWithShape="1">
          <a:blip r:embed="rId4">
            <a:alphaModFix/>
          </a:blip>
          <a:srcRect b="33027" l="21883" r="55318" t="48829"/>
          <a:stretch/>
        </p:blipFill>
        <p:spPr>
          <a:xfrm>
            <a:off x="5538800" y="2691450"/>
            <a:ext cx="2312425" cy="1840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7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8" name="Google Shape;2578;p151"/>
          <p:cNvPicPr preferRelativeResize="0"/>
          <p:nvPr/>
        </p:nvPicPr>
        <p:blipFill rotWithShape="1">
          <a:blip r:embed="rId3">
            <a:alphaModFix/>
          </a:blip>
          <a:srcRect b="0" l="0" r="48828" t="9395"/>
          <a:stretch/>
        </p:blipFill>
        <p:spPr>
          <a:xfrm>
            <a:off x="1303801" y="1343675"/>
            <a:ext cx="2833517" cy="3187974"/>
          </a:xfrm>
          <a:prstGeom prst="rect">
            <a:avLst/>
          </a:prstGeom>
          <a:noFill/>
          <a:ln>
            <a:noFill/>
          </a:ln>
        </p:spPr>
      </p:pic>
      <p:sp>
        <p:nvSpPr>
          <p:cNvPr id="2579" name="Google Shape;2579;p15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大數據=客觀?</a:t>
            </a:r>
            <a:r>
              <a:rPr lang="en"/>
              <a:t> (2/2)</a:t>
            </a:r>
            <a:endParaRPr/>
          </a:p>
        </p:txBody>
      </p:sp>
      <p:sp>
        <p:nvSpPr>
          <p:cNvPr id="2580" name="Google Shape;2580;p15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81" name="Google Shape;2581;p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8500" y="1457875"/>
            <a:ext cx="3672700" cy="36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2" name="Google Shape;2582;p151"/>
          <p:cNvSpPr/>
          <p:nvPr/>
        </p:nvSpPr>
        <p:spPr>
          <a:xfrm>
            <a:off x="5152975" y="3189150"/>
            <a:ext cx="920100" cy="73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6" name="Shape 2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7" name="Google Shape;2587;p152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8" name="Google Shape;2588;p15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89" name="Google Shape;2589;p152"/>
          <p:cNvPicPr preferRelativeResize="0"/>
          <p:nvPr/>
        </p:nvPicPr>
        <p:blipFill rotWithShape="1">
          <a:blip r:embed="rId3">
            <a:alphaModFix/>
          </a:blip>
          <a:srcRect b="0" l="0" r="48828" t="9395"/>
          <a:stretch/>
        </p:blipFill>
        <p:spPr>
          <a:xfrm>
            <a:off x="1303801" y="1343675"/>
            <a:ext cx="2833517" cy="318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0" name="Google Shape;2590;p152"/>
          <p:cNvPicPr preferRelativeResize="0"/>
          <p:nvPr/>
        </p:nvPicPr>
        <p:blipFill rotWithShape="1">
          <a:blip r:embed="rId4">
            <a:alphaModFix/>
          </a:blip>
          <a:srcRect b="33027" l="21883" r="55318" t="48829"/>
          <a:stretch/>
        </p:blipFill>
        <p:spPr>
          <a:xfrm>
            <a:off x="6021875" y="2053100"/>
            <a:ext cx="2312425" cy="1840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91" name="Google Shape;2591;p152"/>
          <p:cNvSpPr/>
          <p:nvPr/>
        </p:nvSpPr>
        <p:spPr>
          <a:xfrm flipH="1" rot="10800000">
            <a:off x="4174127" y="2827725"/>
            <a:ext cx="1683300" cy="524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2" name="Google Shape;2592;p152"/>
          <p:cNvSpPr/>
          <p:nvPr/>
        </p:nvSpPr>
        <p:spPr>
          <a:xfrm>
            <a:off x="3907775" y="1677900"/>
            <a:ext cx="2047500" cy="999300"/>
          </a:xfrm>
          <a:prstGeom prst="wedgeRoundRectCallout">
            <a:avLst>
              <a:gd fmla="val 9827" name="adj1"/>
              <a:gd fmla="val 70129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</a:rPr>
              <a:t>黑箱模型</a:t>
            </a:r>
            <a:endParaRPr b="1" sz="24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準確預測, 難以解釋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機器自動化使用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2593" name="Google Shape;2593;p152"/>
          <p:cNvSpPr/>
          <p:nvPr/>
        </p:nvSpPr>
        <p:spPr>
          <a:xfrm>
            <a:off x="3907775" y="3532350"/>
            <a:ext cx="2047500" cy="999300"/>
          </a:xfrm>
          <a:prstGeom prst="wedgeRoundRectCallout">
            <a:avLst>
              <a:gd fmla="val 7298" name="adj1"/>
              <a:gd fmla="val -79766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</a:rPr>
              <a:t>白箱</a:t>
            </a:r>
            <a:r>
              <a:rPr b="1" lang="en" sz="2400">
                <a:solidFill>
                  <a:schemeClr val="dk2"/>
                </a:solidFill>
              </a:rPr>
              <a:t>模型</a:t>
            </a:r>
            <a:endParaRPr b="1" sz="24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容易</a:t>
            </a:r>
            <a:r>
              <a:rPr lang="en" sz="1600">
                <a:solidFill>
                  <a:schemeClr val="dk2"/>
                </a:solidFill>
              </a:rPr>
              <a:t>解釋,</a:t>
            </a:r>
            <a:r>
              <a:rPr lang="en" sz="1600">
                <a:solidFill>
                  <a:schemeClr val="dk2"/>
                </a:solidFill>
              </a:rPr>
              <a:t>預測不準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研究原理使用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2594" name="Google Shape;2594;p15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分析技術看起來很厲害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不過，</a:t>
            </a:r>
            <a:r>
              <a:rPr lang="en"/>
              <a:t>你知道它們在做什麼嗎？</a:t>
            </a:r>
            <a:endParaRPr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8" name="Shape 2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9" name="Google Shape;2599;p15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機器人害我投資賠錢，我能告他嗎？</a:t>
            </a:r>
            <a:endParaRPr/>
          </a:p>
        </p:txBody>
      </p:sp>
      <p:sp>
        <p:nvSpPr>
          <p:cNvPr id="2600" name="Google Shape;2600;p153"/>
          <p:cNvSpPr txBox="1"/>
          <p:nvPr>
            <p:ph idx="1" type="body"/>
          </p:nvPr>
        </p:nvSpPr>
        <p:spPr>
          <a:xfrm>
            <a:off x="1303800" y="1544125"/>
            <a:ext cx="7030500" cy="298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2018年，2/3</a:t>
            </a:r>
            <a:r>
              <a:rPr lang="en"/>
              <a:t>的人使用AI最佳化投資組合，1/4的人用AI自動交易</a:t>
            </a:r>
            <a:endParaRPr/>
          </a:p>
        </p:txBody>
      </p:sp>
      <p:sp>
        <p:nvSpPr>
          <p:cNvPr id="2601" name="Google Shape;2601;p15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02" name="Google Shape;2602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5565" y="2022825"/>
            <a:ext cx="5172520" cy="2714150"/>
          </a:xfrm>
          <a:prstGeom prst="rect">
            <a:avLst/>
          </a:prstGeom>
          <a:noFill/>
          <a:ln>
            <a:noFill/>
          </a:ln>
        </p:spPr>
      </p:pic>
      <p:sp>
        <p:nvSpPr>
          <p:cNvPr id="2603" name="Google Shape;2603;p153"/>
          <p:cNvSpPr txBox="1"/>
          <p:nvPr/>
        </p:nvSpPr>
        <p:spPr>
          <a:xfrm>
            <a:off x="2394750" y="4846025"/>
            <a:ext cx="6331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https://www.techbang.com/posts/70447-ai-robot-made-me-invest-money-can-i-sue-him?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1" name="Google Shape;491;p2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教育學領域</a:t>
            </a:r>
            <a:r>
              <a:rPr b="0" lang="en" sz="2400"/>
              <a:t> (數位學習)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小組合作學習討論內容的主題變化</a:t>
            </a:r>
            <a:endParaRPr/>
          </a:p>
        </p:txBody>
      </p:sp>
      <p:sp>
        <p:nvSpPr>
          <p:cNvPr id="492" name="Google Shape;492;p28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28"/>
          <p:cNvSpPr/>
          <p:nvPr/>
        </p:nvSpPr>
        <p:spPr>
          <a:xfrm>
            <a:off x="1303800" y="2253850"/>
            <a:ext cx="2784600" cy="4428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小組合作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494" name="Google Shape;494;p28"/>
          <p:cNvSpPr/>
          <p:nvPr/>
        </p:nvSpPr>
        <p:spPr>
          <a:xfrm>
            <a:off x="1303800" y="3171350"/>
            <a:ext cx="2784600" cy="4428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主題分析(LDA)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495" name="Google Shape;495;p28"/>
          <p:cNvSpPr/>
          <p:nvPr/>
        </p:nvSpPr>
        <p:spPr>
          <a:xfrm>
            <a:off x="1303800" y="4088850"/>
            <a:ext cx="2784600" cy="4428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主題變化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496" name="Google Shape;496;p28"/>
          <p:cNvPicPr preferRelativeResize="0"/>
          <p:nvPr/>
        </p:nvPicPr>
        <p:blipFill rotWithShape="1">
          <a:blip r:embed="rId3">
            <a:alphaModFix/>
          </a:blip>
          <a:srcRect b="26079" l="11330" r="10145" t="35942"/>
          <a:stretch/>
        </p:blipFill>
        <p:spPr>
          <a:xfrm>
            <a:off x="3750350" y="3712000"/>
            <a:ext cx="4583953" cy="107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28"/>
          <p:cNvPicPr preferRelativeResize="0"/>
          <p:nvPr/>
        </p:nvPicPr>
        <p:blipFill rotWithShape="1">
          <a:blip r:embed="rId3">
            <a:alphaModFix/>
          </a:blip>
          <a:srcRect b="5070" l="21069" r="20854" t="76590"/>
          <a:stretch/>
        </p:blipFill>
        <p:spPr>
          <a:xfrm>
            <a:off x="3750350" y="3009950"/>
            <a:ext cx="4583953" cy="70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9475" y="1640813"/>
            <a:ext cx="1778150" cy="13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28"/>
          <p:cNvSpPr txBox="1"/>
          <p:nvPr/>
        </p:nvSpPr>
        <p:spPr>
          <a:xfrm>
            <a:off x="6981875" y="4846025"/>
            <a:ext cx="17244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Southavilay et al.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, 2013)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00" name="Google Shape;500;p28"/>
          <p:cNvSpPr/>
          <p:nvPr/>
        </p:nvSpPr>
        <p:spPr>
          <a:xfrm rot="10800000">
            <a:off x="5577625" y="2212900"/>
            <a:ext cx="5499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1" name="Google Shape;50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6500" y="1975750"/>
            <a:ext cx="999000" cy="9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9200" y="1975750"/>
            <a:ext cx="999000" cy="9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8100" y="1975750"/>
            <a:ext cx="999000" cy="9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6200" y="1975750"/>
            <a:ext cx="999000" cy="9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1850" y="1975750"/>
            <a:ext cx="999000" cy="9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98200" y="1975750"/>
            <a:ext cx="999000" cy="9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35150" y="1975750"/>
            <a:ext cx="999000" cy="99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7" name="Shape 2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8" name="Google Shape;2608;p15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如何面對文本分析工具</a:t>
            </a:r>
            <a:endParaRPr/>
          </a:p>
        </p:txBody>
      </p:sp>
      <p:sp>
        <p:nvSpPr>
          <p:cNvPr id="2609" name="Google Shape;2609;p154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0" name="Google Shape;2610;p15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11" name="Google Shape;2611;p154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2326250" y="2826225"/>
            <a:ext cx="39624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2" name="Google Shape;2612;p154"/>
          <p:cNvPicPr preferRelativeResize="0"/>
          <p:nvPr/>
        </p:nvPicPr>
        <p:blipFill rotWithShape="1">
          <a:blip r:embed="rId4">
            <a:alphaModFix/>
          </a:blip>
          <a:srcRect b="6881" l="52314" r="13312" t="0"/>
          <a:stretch/>
        </p:blipFill>
        <p:spPr>
          <a:xfrm>
            <a:off x="6167050" y="1675775"/>
            <a:ext cx="2167250" cy="31701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613" name="Google Shape;2613;p154"/>
          <p:cNvPicPr preferRelativeResize="0"/>
          <p:nvPr/>
        </p:nvPicPr>
        <p:blipFill rotWithShape="1">
          <a:blip r:embed="rId5">
            <a:alphaModFix/>
          </a:blip>
          <a:srcRect b="10369" l="0" r="0" t="3859"/>
          <a:stretch/>
        </p:blipFill>
        <p:spPr>
          <a:xfrm>
            <a:off x="751725" y="1675775"/>
            <a:ext cx="1649050" cy="32117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614" name="Google Shape;2614;p154"/>
          <p:cNvSpPr/>
          <p:nvPr/>
        </p:nvSpPr>
        <p:spPr>
          <a:xfrm>
            <a:off x="583075" y="3965375"/>
            <a:ext cx="2049900" cy="9222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人文歷史</a:t>
            </a:r>
            <a:endParaRPr sz="2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研究者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2615" name="Google Shape;2615;p154"/>
          <p:cNvSpPr/>
          <p:nvPr/>
        </p:nvSpPr>
        <p:spPr>
          <a:xfrm>
            <a:off x="6080575" y="3965375"/>
            <a:ext cx="2446800" cy="9222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資料科學家</a:t>
            </a: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9" name="Shape 2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0" name="Google Shape;2620;p155"/>
          <p:cNvSpPr txBox="1"/>
          <p:nvPr>
            <p:ph idx="12" type="sldNum"/>
          </p:nvPr>
        </p:nvSpPr>
        <p:spPr>
          <a:xfrm>
            <a:off x="8618002" y="4736975"/>
            <a:ext cx="501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21" name="Google Shape;2621;p155"/>
          <p:cNvSpPr txBox="1"/>
          <p:nvPr>
            <p:ph idx="4294967295" type="body"/>
          </p:nvPr>
        </p:nvSpPr>
        <p:spPr>
          <a:xfrm>
            <a:off x="3666225" y="1616250"/>
            <a:ext cx="46323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「</a:t>
            </a:r>
            <a:r>
              <a:rPr lang="en" sz="2400">
                <a:solidFill>
                  <a:srgbClr val="FFFFFF"/>
                </a:solidFill>
              </a:rPr>
              <a:t>這就像是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與惡魔達成一點協議。</a:t>
            </a:r>
            <a:r>
              <a:rPr lang="en" sz="2400">
                <a:solidFill>
                  <a:srgbClr val="FFFFFF"/>
                </a:solidFill>
              </a:rPr>
              <a:t>」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Franco Moretti (2013)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622" name="Google Shape;2622;p155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little pact with the devil</a:t>
            </a:r>
            <a:endParaRPr/>
          </a:p>
        </p:txBody>
      </p:sp>
      <p:pic>
        <p:nvPicPr>
          <p:cNvPr id="2623" name="Google Shape;2623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9304" y="949425"/>
            <a:ext cx="1925325" cy="3244625"/>
          </a:xfrm>
          <a:prstGeom prst="rect">
            <a:avLst/>
          </a:prstGeom>
          <a:noFill/>
          <a:ln>
            <a:noFill/>
          </a:ln>
        </p:spPr>
      </p:pic>
      <p:sp>
        <p:nvSpPr>
          <p:cNvPr id="2624" name="Google Shape;2624;p155"/>
          <p:cNvSpPr txBox="1"/>
          <p:nvPr/>
        </p:nvSpPr>
        <p:spPr>
          <a:xfrm>
            <a:off x="4640975" y="2087600"/>
            <a:ext cx="216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 little pact with the devil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8" name="Shape 2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9" name="Google Shape;2629;p156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延伸閱讀</a:t>
            </a:r>
            <a:endParaRPr/>
          </a:p>
        </p:txBody>
      </p:sp>
      <p:sp>
        <p:nvSpPr>
          <p:cNvPr id="2630" name="Google Shape;2630;p15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4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5" name="Google Shape;2635;p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3462" y="1761450"/>
            <a:ext cx="1780575" cy="1780575"/>
          </a:xfrm>
          <a:prstGeom prst="rect">
            <a:avLst/>
          </a:prstGeom>
          <a:noFill/>
          <a:ln>
            <a:noFill/>
          </a:ln>
        </p:spPr>
      </p:pic>
      <p:sp>
        <p:nvSpPr>
          <p:cNvPr id="2636" name="Google Shape;2636;p157"/>
          <p:cNvSpPr txBox="1"/>
          <p:nvPr>
            <p:ph idx="1" type="body"/>
          </p:nvPr>
        </p:nvSpPr>
        <p:spPr>
          <a:xfrm>
            <a:off x="3491200" y="3542025"/>
            <a:ext cx="2121900" cy="9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Mining Text Data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完整回顧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文本探勘各種議題</a:t>
            </a:r>
            <a:br>
              <a:rPr lang="en" sz="1400"/>
            </a:br>
            <a:r>
              <a:rPr lang="en" sz="1000"/>
              <a:t>(978-1-4614-3222-7)</a:t>
            </a:r>
            <a:endParaRPr sz="1000"/>
          </a:p>
        </p:txBody>
      </p:sp>
      <p:pic>
        <p:nvPicPr>
          <p:cNvPr id="2637" name="Google Shape;2637;p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2475" y="1761450"/>
            <a:ext cx="1179342" cy="1780575"/>
          </a:xfrm>
          <a:prstGeom prst="rect">
            <a:avLst/>
          </a:prstGeom>
          <a:noFill/>
          <a:ln>
            <a:noFill/>
          </a:ln>
        </p:spPr>
      </p:pic>
      <p:sp>
        <p:nvSpPr>
          <p:cNvPr id="2638" name="Google Shape;2638;p15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推薦書籍：文本分析</a:t>
            </a:r>
            <a:endParaRPr/>
          </a:p>
        </p:txBody>
      </p:sp>
      <p:sp>
        <p:nvSpPr>
          <p:cNvPr id="2639" name="Google Shape;2639;p15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2640" name="Google Shape;2640;p157"/>
          <p:cNvSpPr txBox="1"/>
          <p:nvPr>
            <p:ph idx="1" type="body"/>
          </p:nvPr>
        </p:nvSpPr>
        <p:spPr>
          <a:xfrm>
            <a:off x="1369300" y="3542025"/>
            <a:ext cx="2121900" cy="7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Python</a:t>
            </a:r>
            <a:r>
              <a:rPr b="1" lang="en"/>
              <a:t>自然語言處理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大量實作,實戰取向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(978-7-115-33368-1)</a:t>
            </a:r>
            <a:endParaRPr sz="1000"/>
          </a:p>
        </p:txBody>
      </p:sp>
      <p:pic>
        <p:nvPicPr>
          <p:cNvPr id="2641" name="Google Shape;2641;p1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4399" y="1761450"/>
            <a:ext cx="1311675" cy="1780575"/>
          </a:xfrm>
          <a:prstGeom prst="rect">
            <a:avLst/>
          </a:prstGeom>
          <a:noFill/>
          <a:ln>
            <a:noFill/>
          </a:ln>
        </p:spPr>
      </p:pic>
      <p:sp>
        <p:nvSpPr>
          <p:cNvPr id="2642" name="Google Shape;2642;p157"/>
          <p:cNvSpPr txBox="1"/>
          <p:nvPr>
            <p:ph idx="1" type="body"/>
          </p:nvPr>
        </p:nvSpPr>
        <p:spPr>
          <a:xfrm>
            <a:off x="5652800" y="3542025"/>
            <a:ext cx="2121900" cy="9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自然語言處理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以中文為主的</a:t>
            </a:r>
            <a:br>
              <a:rPr lang="en" sz="1400"/>
            </a:br>
            <a:r>
              <a:rPr lang="en" sz="1400"/>
              <a:t>文本分析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(9789863796053)</a:t>
            </a:r>
            <a:endParaRPr sz="1000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6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7" name="Google Shape;2647;p15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推薦電影：脫歐之戰 </a:t>
            </a:r>
            <a:r>
              <a:rPr lang="en" sz="2400"/>
              <a:t>Brexit: The Uncivil War</a:t>
            </a:r>
            <a:endParaRPr sz="2400"/>
          </a:p>
        </p:txBody>
      </p:sp>
      <p:sp>
        <p:nvSpPr>
          <p:cNvPr id="2648" name="Google Shape;2648;p15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2649" name="Google Shape;2649;p158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50" name="Google Shape;2650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2850" y="1241150"/>
            <a:ext cx="5749649" cy="36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1" name="Google Shape;2651;p158"/>
          <p:cNvSpPr txBox="1"/>
          <p:nvPr/>
        </p:nvSpPr>
        <p:spPr>
          <a:xfrm>
            <a:off x="5760725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(本丸, 2019)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5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p159"/>
          <p:cNvSpPr txBox="1"/>
          <p:nvPr>
            <p:ph idx="1" type="body"/>
          </p:nvPr>
        </p:nvSpPr>
        <p:spPr>
          <a:xfrm>
            <a:off x="1303800" y="-12875"/>
            <a:ext cx="70305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宋吉永、陳姿穎、尹相志（2013）。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BIG DATA：讓你看見真實欲望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。臺北市：精誠資訊。</a:t>
            </a: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陳為、沈則潛、陶煜波（2014）。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視覺化資料: 100%全腦吸收大數據, 直入神經元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。臺北市：佳魁資訊。</a:t>
            </a: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鄭捷（2018）。自然語言處理: 用人工智慧看懂中文。臺北市：佳魁數位。</a:t>
            </a: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Bird, S.、Klein, E.、Loper, E.（2014）。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Python自然语言处理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（陈涛譯）。北京：人民邮电出版社。</a:t>
            </a: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本丸 Ben Wan. (2019, April 10). 什麼時候ＵＸ跟數據成為了最可怕的武器 — 從《脫歐之戰》反觀台灣.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本丸 Ben Wan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Retrieved from</a:t>
            </a:r>
            <a:r>
              <a:rPr lang="en" sz="900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medium.com/@benwanmurmur/%E4%BB%80%E9%BA%BC%E6%99%82%E5%80%99%EF%BD%95%EF%BD%98%E8%B7%9F%E6%95%B8%E6%93%9A%E6%88%90%E7%82%BA%E4%BA%86%E6%9C%80%E5%8F%AF%E6%80%95%E7%9A%84%E6%AD%A6%E5%99%A8-%E5%BE%9E-%E8%84%AB%E6%AD%90%E4%B9%8B%E6%88%B0-%E5%8F%8D%E8%A7%80%E5%8F%B0%E7%81%A3-483c255c2365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5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Binder, J. M., &amp; Jennings, C. (2014). Visibility and meaning in topic models and 18th-century subject indexes.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Literary and Linguistic Computing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(3), 405-411.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10.1093/llc/fqu017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7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Blei, D. M. (2012). Probabilistic Topic Models.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Commun. ACM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55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(4), 77–84.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10.1145/2133806.2133826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9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Butler, D. (2011). Computing giants launch free science metrics.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Nature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476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(7358), 18-18.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10.1038/476018a</a:t>
            </a: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Cer, D., Yang, Y., Kong, S. yi, Hua, N., Limtiaco, N., John, R. S., et al. (2018). Universal Sentence Encoder.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ArXiv:1803.11175 [Cs]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Retrieved from</a:t>
            </a:r>
            <a:r>
              <a:rPr lang="en" sz="900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rgbClr val="000080"/>
                </a:solidFill>
                <a:latin typeface="Arial"/>
                <a:ea typeface="Arial"/>
                <a:cs typeface="Arial"/>
                <a:sym typeface="Arial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http://arxiv.org/abs/1803.11175</a:t>
            </a: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Chang, H. M., Huang, E. W., Hou, I. C., Liu, H. Y., Li, F. S., &amp; Chiou, S. F. (2019). Using a Text Mining Approach to Explore the Recording Quality of a Nursing Record System.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Journal of Nursing Research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(3), e27.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3"/>
              </a:rPr>
              <a:t>10.1097/jnr.0000000000000295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14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Coburn, A. (2005). Text Modeling and Visualization with Network Graphs. In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Proceedings of the Digital Humanities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University of Victoria, British Columbia, Canada.</a:t>
            </a: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Collins, C., Viegas, F. B., &amp; Wattenberg, M. (2009). Parallel Tag Clouds to explore and analyze faceted text corpora. In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2009 IEEE Symposium on Visual Analytics Science and Technology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(pp. 91-98).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5"/>
              </a:rPr>
              <a:t>10.1109/VAST.2009.5333443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16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Collins, Christopher, Carpendale, S., &amp; Penn, G. (2009). DocuBurst: Visualizing Document Content using Language Structure.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Computer Graphics Forum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(3), 1039-1046.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7"/>
              </a:rPr>
              <a:t>10.1111/j.1467-8659.2009.01439.x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18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Connolly, S. (2012, May 14). 7 Key Drivers for the Big Data Market.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Hortonworks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Retrieved June 2, 2019, from</a:t>
            </a:r>
            <a:r>
              <a:rPr lang="en" sz="900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0"/>
              </a:rPr>
              <a:t>https://hortonworks.com/blog/7-key-drivers-for-the-big-data-market/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21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Ham, F. van, Wattenberg, M., &amp; Viégas, F. B. (2009). Mapping Text with Phrase Nets.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IEEE Transactions on Visualization and Computer Graphics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2"/>
              </a:rPr>
              <a:t>10.1109/TVCG.2009.165</a:t>
            </a:r>
            <a:endParaRPr sz="900"/>
          </a:p>
        </p:txBody>
      </p:sp>
      <p:sp>
        <p:nvSpPr>
          <p:cNvPr id="2657" name="Google Shape;2657;p15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58" name="Google Shape;2658;p159"/>
          <p:cNvSpPr/>
          <p:nvPr/>
        </p:nvSpPr>
        <p:spPr>
          <a:xfrm>
            <a:off x="618025" y="800025"/>
            <a:ext cx="519025" cy="15195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659" name="Google Shape;2659;p159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660" name="Google Shape;2660;p159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661" name="Google Shape;2661;p159"/>
          <p:cNvSpPr txBox="1"/>
          <p:nvPr>
            <p:ph type="title"/>
          </p:nvPr>
        </p:nvSpPr>
        <p:spPr>
          <a:xfrm>
            <a:off x="658100" y="773750"/>
            <a:ext cx="5913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參考</a:t>
            </a:r>
            <a:r>
              <a:rPr lang="en" sz="1800">
                <a:solidFill>
                  <a:srgbClr val="FFFFFF"/>
                </a:solidFill>
              </a:rPr>
              <a:t>資料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5" name="Shape 2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" name="Google Shape;2666;p160"/>
          <p:cNvSpPr txBox="1"/>
          <p:nvPr>
            <p:ph idx="1" type="body"/>
          </p:nvPr>
        </p:nvSpPr>
        <p:spPr>
          <a:xfrm>
            <a:off x="1303800" y="0"/>
            <a:ext cx="70305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Havre, S., Hetzler, B., &amp; Nowell, L. (2000). ThemeRiver: visualizing theme changes over time. In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IEEE Symposium on Information Visualization 2000. INFOVIS 2000. Proceedings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(pp. 115-123).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10.1109/INFVIS.2000.885098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4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Heuser, R., Algee-Hewitt, M., &amp; Lockhart, A. (2016). Mapping the Emotions of London in Fiction, 1700–1900: A Crowdsourcing Experiment. In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Literary Mapping in the Digital Age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(pp. 25-46).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10.4324/9781315592596-12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6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Jänicke, S., Geßner, A., Büchler, M., &amp; Scheuermann, G. (2014). Visualizations for Text Re-use. In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2014 International Conference on Information Visualization Theory and Applications (IVAPP)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(pp. 59-70).</a:t>
            </a: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Jänicke, Stefan, Geßner, A., Franzini, G., Terras, M., Mahony, S., &amp; Scheuermann, G. (2015). TRAViz: A Visualization for Variant Graphs.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Digital Scholarship in the Humanities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(suppl_1), i83-i99.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10.1093/llc/fqv049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8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Jay Alammar. (2019, March 27). The Illustrated Word2vec. Retrieved April 26, 2022, from https://jalammar.github.io/illustrated-word2vec/</a:t>
            </a: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Klein, L. F. (2012). Social network analysis and visualization in ‘the papers of thomas jefferson.’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Proceedings of the Digital Humanities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(9), 12.</a:t>
            </a: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Lettier. (2018, February 23). Your Guide to Latent Dirichlet Allocation.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Lettier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Retrieved from</a:t>
            </a:r>
            <a:r>
              <a:rPr lang="en" sz="900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https://medium.com/@lettier/how-does-lda-work-ill-explain-using-emoji-108abf40fa7d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11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Liu, S., Zhou, M. X., Pan, S., Song, Y., Qian, W., Cai, W., et al. (2012). TIARA: Interactive, Topic-Based Visual Text Summarization and Analysis.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ACM Trans. Intell. Syst. Technol.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(2), 25:1–25:28.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2"/>
              </a:rPr>
              <a:t>10.1145/2089094.2089101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13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Manu Cartoons. (2013, March 26). New co-authored post and my 1st ever cartoon on Big Data! Full-size cartoon to come.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Manu Cartoons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Retrieved from</a:t>
            </a:r>
            <a:r>
              <a:rPr lang="en" sz="900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5"/>
              </a:rPr>
              <a:t>https://www.facebook.com/manucartoons/photos/a.113566055350963/549179125122985/?type=3&amp;__xts__%5B0%5D=68.ARAYGabAk-tAK37OktEi-emoKqSU8RbReNymfAMgiXKJAU56ROFWtbE_nnj1mCe_NmfoCZEsLZwf9kk96WQVFEXscuKqo8T9vJyJshNyPYWGiYOr_j1Vdjll14OOKWs0pFYRUGWtb7zO2YRRWCqcyNGs_q2Xsw7dw5cqgESF5MaVejZOOulo3Wxu2vq56nhf_q-9r9WyE1ixVlpV4DiiAr-SXmy2lIZ6Zvab0cry-13b0LpJ0QdVDKXK5kiluVIE1OHv-kRbOhntqwS99WxGdrxuamU3yM8fIbkOGy8rWIw7OLvU6rZIl9W1zRkbfW8_7Wg&amp;__tn__=-R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16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McCurdy, N., Lein, J., Coles, K., &amp; Meyer, M. (2016). Poemage: Visualizing the Sonic Topology of a Poem.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IEEE Transactions on Visualization and Computer Graphics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(1), 439-448.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7"/>
              </a:rPr>
              <a:t>10.1109/TVCG.2015.2467811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Mikolov, T., Sutskever, I., Chen, K., Corrado, G. S., &amp; Dean, J. (2013). Distributed representations of words and phrases and their compositionality.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Advances in Neural Information Processing Systems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NINES. (2014). Juxta Commons.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Juxta Commons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Retrieved June 10, 2019, from</a:t>
            </a:r>
            <a:r>
              <a:rPr lang="en" sz="900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9"/>
              </a:rPr>
              <a:t>http://juxtacommons.org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20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Oelke, D., Hao, M., Rohrdantz, C., Keim, D. A., Dayal, U., Haug, L., et al. (2009). Visual opinion analysis of customer feedback data. In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2009 IEEE Symposium on Visual Analytics Science and Technology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(pp. 187-194).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1"/>
              </a:rPr>
              <a:t>10.1109/VAST.2009.5333919</a:t>
            </a:r>
            <a:endParaRPr sz="900"/>
          </a:p>
        </p:txBody>
      </p:sp>
      <p:sp>
        <p:nvSpPr>
          <p:cNvPr id="2667" name="Google Shape;2667;p16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68" name="Google Shape;2668;p160"/>
          <p:cNvSpPr/>
          <p:nvPr/>
        </p:nvSpPr>
        <p:spPr>
          <a:xfrm>
            <a:off x="618025" y="800025"/>
            <a:ext cx="519025" cy="15195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669" name="Google Shape;2669;p160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670" name="Google Shape;2670;p160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671" name="Google Shape;2671;p160"/>
          <p:cNvSpPr txBox="1"/>
          <p:nvPr>
            <p:ph type="title"/>
          </p:nvPr>
        </p:nvSpPr>
        <p:spPr>
          <a:xfrm>
            <a:off x="658100" y="773750"/>
            <a:ext cx="5913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參考資料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5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" name="Google Shape;2676;p161"/>
          <p:cNvSpPr txBox="1"/>
          <p:nvPr>
            <p:ph idx="1" type="body"/>
          </p:nvPr>
        </p:nvSpPr>
        <p:spPr>
          <a:xfrm>
            <a:off x="1303800" y="598575"/>
            <a:ext cx="7030500" cy="3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Riehmann, P., Potthast, M., Stein, B., &amp; Froehlich, B. (2015). Visual Assessment of Alleged Plagiarism Cases.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Computer Graphics Forum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(3), 61-70.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10.1111/cgf.12618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4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Southavilay, V., Yacef, K., Reimann, P., &amp; Calvo, R. A. (2013). Analysis of Collaborative Writing Processes Using Revision Maps and Probabilistic Topic Models. In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Proceedings of the Third International Conference on Learning Analytics and Knowledge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(pp. 38–47). New York, NY, USA: ACM.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10.1145/2460296.2460307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6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Stasko, J., Görg, C., &amp; Liu, Z. (2008). Jigsaw: Supporting Investigative Analysis through Interactive Visualization.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Information Visualization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(2), 118-132.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10.1057/palgrave.ivs.9500180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8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Wanner, F., Rohrdantz, C., Mansmann, F., Oelke, D., &amp; Keim, D. A. (2009). Visual Sentiment Analysis of RSS News Feeds Featuring the US Presidential Election in 2008. Presented at the VISSW. Retrieved from</a:t>
            </a:r>
            <a:r>
              <a:rPr lang="en" sz="900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https://kops.uni-konstanz.de/handle/123456789/5946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11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Wise, J. A. (1999). The Ecological Approach to Text Visualization.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Journal of the American Society for Information Science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(13), 1224-1233.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2"/>
              </a:rPr>
              <a:t>10.1002/(SICI)1097-4571(1999)50:13&lt;1224::AID-ASI8&gt;3.0.CO;2-4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13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Zhang, J., Kawai, Y., Kumamoto, T., &amp; Tanaka, K. (2009). A Novel Visualization Method for Distinction of Web News Sentiment. In G. Vossen, D. D. E. Long, &amp; J. X. Yu (Eds.),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Web Information Systems Engineering - WISE 2009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(pp. 181-194). Springer Berlin Heidelberg.</a:t>
            </a: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2677" name="Google Shape;2677;p16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78" name="Google Shape;2678;p161"/>
          <p:cNvSpPr/>
          <p:nvPr/>
        </p:nvSpPr>
        <p:spPr>
          <a:xfrm>
            <a:off x="618025" y="800025"/>
            <a:ext cx="519025" cy="15195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679" name="Google Shape;2679;p161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680" name="Google Shape;2680;p161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681" name="Google Shape;2681;p161"/>
          <p:cNvSpPr txBox="1"/>
          <p:nvPr>
            <p:ph type="title"/>
          </p:nvPr>
        </p:nvSpPr>
        <p:spPr>
          <a:xfrm>
            <a:off x="658100" y="773750"/>
            <a:ext cx="5913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參考資料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5" name="Shape 2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6" name="Google Shape;2686;p16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87" name="Google Shape;2687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5400" y="1006238"/>
            <a:ext cx="4038600" cy="412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688" name="Google Shape;2688;p162"/>
          <p:cNvSpPr txBox="1"/>
          <p:nvPr/>
        </p:nvSpPr>
        <p:spPr>
          <a:xfrm rot="-166354">
            <a:off x="5385113" y="62227"/>
            <a:ext cx="2598642" cy="10386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我到底看了啥</a:t>
            </a:r>
            <a:r>
              <a:rPr b="1" lang="en" sz="2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？</a:t>
            </a:r>
            <a:endParaRPr b="1" sz="24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89" name="Google Shape;2689;p162"/>
          <p:cNvSpPr txBox="1"/>
          <p:nvPr/>
        </p:nvSpPr>
        <p:spPr>
          <a:xfrm rot="900410">
            <a:off x="7035890" y="420374"/>
            <a:ext cx="2598730" cy="103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如果可以用OO</a:t>
            </a: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來分析XX的話...</a:t>
            </a:r>
            <a:endParaRPr/>
          </a:p>
        </p:txBody>
      </p:sp>
      <p:sp>
        <p:nvSpPr>
          <p:cNvPr id="2690" name="Google Shape;2690;p162"/>
          <p:cNvSpPr txBox="1"/>
          <p:nvPr/>
        </p:nvSpPr>
        <p:spPr>
          <a:xfrm rot="-899540">
            <a:off x="4256762" y="831493"/>
            <a:ext cx="2598864" cy="103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剛剛的OOO</a:t>
            </a: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是什麼意思？</a:t>
            </a:r>
            <a:endParaRPr/>
          </a:p>
        </p:txBody>
      </p:sp>
      <p:sp>
        <p:nvSpPr>
          <p:cNvPr id="2691" name="Google Shape;2691;p162"/>
          <p:cNvSpPr txBox="1"/>
          <p:nvPr/>
        </p:nvSpPr>
        <p:spPr>
          <a:xfrm rot="560432">
            <a:off x="5630185" y="420410"/>
            <a:ext cx="2598858" cy="1038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中文的分析呢？</a:t>
            </a:r>
            <a:endParaRPr/>
          </a:p>
        </p:txBody>
      </p:sp>
      <p:sp>
        <p:nvSpPr>
          <p:cNvPr id="2692" name="Google Shape;2692;p162"/>
          <p:cNvSpPr txBox="1"/>
          <p:nvPr/>
        </p:nvSpPr>
        <p:spPr>
          <a:xfrm>
            <a:off x="885000" y="2188525"/>
            <a:ext cx="29025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Q&amp;A時間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3650" y="838369"/>
            <a:ext cx="4240351" cy="369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9"/>
          <p:cNvPicPr preferRelativeResize="0"/>
          <p:nvPr/>
        </p:nvPicPr>
        <p:blipFill rotWithShape="1">
          <a:blip r:embed="rId4">
            <a:alphaModFix/>
          </a:blip>
          <a:srcRect b="50067" l="23648" r="23648" t="0"/>
          <a:stretch/>
        </p:blipFill>
        <p:spPr>
          <a:xfrm>
            <a:off x="3877300" y="1659900"/>
            <a:ext cx="1264500" cy="1319400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14" name="Google Shape;514;p2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數位人文</a:t>
            </a:r>
            <a:r>
              <a:rPr b="0" lang="en" sz="2400"/>
              <a:t>領域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地名命名實體視覺化</a:t>
            </a:r>
            <a:endParaRPr/>
          </a:p>
        </p:txBody>
      </p:sp>
      <p:sp>
        <p:nvSpPr>
          <p:cNvPr id="515" name="Google Shape;515;p29"/>
          <p:cNvSpPr txBox="1"/>
          <p:nvPr>
            <p:ph idx="1" type="body"/>
          </p:nvPr>
        </p:nvSpPr>
        <p:spPr>
          <a:xfrm>
            <a:off x="792025" y="1990050"/>
            <a:ext cx="39423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美國小說家</a:t>
            </a:r>
            <a:br>
              <a:rPr lang="en"/>
            </a:br>
            <a:r>
              <a:rPr b="1" lang="en" sz="2400"/>
              <a:t>Jack Kerouac </a:t>
            </a:r>
            <a:br>
              <a:rPr lang="en"/>
            </a:br>
            <a:r>
              <a:rPr lang="en"/>
              <a:t>(1922-1969)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1960年代嬉皮士運動的代表作</a:t>
            </a:r>
            <a:br>
              <a:rPr lang="en"/>
            </a:br>
            <a:r>
              <a:rPr lang="en"/>
              <a:t>「ON THE ROAD」的作者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該書起源於作者的自傳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根據作者於1947年7月至10月所撰寫的日記中為地點，以</a:t>
            </a:r>
            <a:r>
              <a:rPr lang="en" u="sng">
                <a:solidFill>
                  <a:schemeClr val="hlink"/>
                </a:solidFill>
                <a:hlinkClick r:id="rId5"/>
              </a:rPr>
              <a:t>Roadtrippers</a:t>
            </a:r>
            <a:r>
              <a:rPr lang="en"/>
              <a:t>繪製成地圖</a:t>
            </a:r>
            <a:endParaRPr b="1" sz="2400"/>
          </a:p>
        </p:txBody>
      </p:sp>
      <p:sp>
        <p:nvSpPr>
          <p:cNvPr id="516" name="Google Shape;516;p2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7" name="Google Shape;517;p29"/>
          <p:cNvSpPr txBox="1"/>
          <p:nvPr/>
        </p:nvSpPr>
        <p:spPr>
          <a:xfrm>
            <a:off x="7251500" y="4846025"/>
            <a:ext cx="14547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Tagliaferri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, 2014)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文本分析的步驟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3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4" name="Google Shape;524;p30"/>
          <p:cNvSpPr/>
          <p:nvPr/>
        </p:nvSpPr>
        <p:spPr>
          <a:xfrm>
            <a:off x="1304272" y="2227927"/>
            <a:ext cx="1971900" cy="1971900"/>
          </a:xfrm>
          <a:prstGeom prst="ellipse">
            <a:avLst/>
          </a:prstGeom>
          <a:solidFill>
            <a:srgbClr val="83E3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30"/>
          <p:cNvSpPr txBox="1"/>
          <p:nvPr/>
        </p:nvSpPr>
        <p:spPr>
          <a:xfrm>
            <a:off x="1303800" y="2834775"/>
            <a:ext cx="19719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Roboto"/>
                <a:ea typeface="Roboto"/>
                <a:cs typeface="Roboto"/>
                <a:sym typeface="Roboto"/>
              </a:rPr>
              <a:t>文本分析</a:t>
            </a:r>
            <a:endParaRPr sz="32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26" name="Google Shape;526;p30"/>
          <p:cNvGrpSpPr/>
          <p:nvPr/>
        </p:nvGrpSpPr>
        <p:grpSpPr>
          <a:xfrm>
            <a:off x="2734343" y="1985343"/>
            <a:ext cx="5599799" cy="731700"/>
            <a:chOff x="710674" y="1323164"/>
            <a:chExt cx="7300911" cy="731700"/>
          </a:xfrm>
        </p:grpSpPr>
        <p:sp>
          <p:nvSpPr>
            <p:cNvPr id="527" name="Google Shape;527;p30"/>
            <p:cNvSpPr txBox="1"/>
            <p:nvPr/>
          </p:nvSpPr>
          <p:spPr>
            <a:xfrm>
              <a:off x="710674" y="1373350"/>
              <a:ext cx="20043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400">
                  <a:solidFill>
                    <a:srgbClr val="08563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1</a:t>
              </a:r>
              <a:endParaRPr sz="4400">
                <a:solidFill>
                  <a:srgbClr val="08563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528" name="Google Shape;528;p30"/>
            <p:cNvSpPr/>
            <p:nvPr/>
          </p:nvSpPr>
          <p:spPr>
            <a:xfrm>
              <a:off x="2789785" y="1323164"/>
              <a:ext cx="5221800" cy="731700"/>
            </a:xfrm>
            <a:prstGeom prst="rect">
              <a:avLst/>
            </a:prstGeom>
            <a:solidFill>
              <a:srgbClr val="08563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30"/>
            <p:cNvSpPr txBox="1"/>
            <p:nvPr/>
          </p:nvSpPr>
          <p:spPr>
            <a:xfrm>
              <a:off x="2914389" y="1407440"/>
              <a:ext cx="4765800" cy="57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擬定問題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30" name="Google Shape;530;p30"/>
          <p:cNvGrpSpPr/>
          <p:nvPr/>
        </p:nvGrpSpPr>
        <p:grpSpPr>
          <a:xfrm>
            <a:off x="2951138" y="2869704"/>
            <a:ext cx="5105735" cy="731700"/>
            <a:chOff x="993328" y="2207525"/>
            <a:chExt cx="6656760" cy="731700"/>
          </a:xfrm>
        </p:grpSpPr>
        <p:sp>
          <p:nvSpPr>
            <p:cNvPr id="531" name="Google Shape;531;p30"/>
            <p:cNvSpPr txBox="1"/>
            <p:nvPr/>
          </p:nvSpPr>
          <p:spPr>
            <a:xfrm>
              <a:off x="993328" y="2257725"/>
              <a:ext cx="17220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400">
                  <a:solidFill>
                    <a:srgbClr val="0B7140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2</a:t>
              </a:r>
              <a:endParaRPr sz="4400">
                <a:solidFill>
                  <a:srgbClr val="0B7140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532" name="Google Shape;532;p30"/>
            <p:cNvSpPr/>
            <p:nvPr/>
          </p:nvSpPr>
          <p:spPr>
            <a:xfrm>
              <a:off x="2789787" y="2207525"/>
              <a:ext cx="4860300" cy="731700"/>
            </a:xfrm>
            <a:prstGeom prst="rect">
              <a:avLst/>
            </a:prstGeom>
            <a:solidFill>
              <a:srgbClr val="0B714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30"/>
            <p:cNvSpPr txBox="1"/>
            <p:nvPr/>
          </p:nvSpPr>
          <p:spPr>
            <a:xfrm>
              <a:off x="2914374" y="2414100"/>
              <a:ext cx="46239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找尋證據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34" name="Google Shape;534;p30"/>
          <p:cNvGrpSpPr/>
          <p:nvPr/>
        </p:nvGrpSpPr>
        <p:grpSpPr>
          <a:xfrm>
            <a:off x="2768421" y="3750804"/>
            <a:ext cx="5010261" cy="731700"/>
            <a:chOff x="755105" y="3088625"/>
            <a:chExt cx="6532283" cy="731700"/>
          </a:xfrm>
        </p:grpSpPr>
        <p:sp>
          <p:nvSpPr>
            <p:cNvPr id="535" name="Google Shape;535;p30"/>
            <p:cNvSpPr txBox="1"/>
            <p:nvPr/>
          </p:nvSpPr>
          <p:spPr>
            <a:xfrm>
              <a:off x="755105" y="3138825"/>
              <a:ext cx="19599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400">
                  <a:solidFill>
                    <a:srgbClr val="0B7743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3</a:t>
              </a:r>
              <a:endParaRPr sz="4400">
                <a:solidFill>
                  <a:srgbClr val="0B7743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536" name="Google Shape;536;p30"/>
            <p:cNvSpPr/>
            <p:nvPr/>
          </p:nvSpPr>
          <p:spPr>
            <a:xfrm>
              <a:off x="2789787" y="3088625"/>
              <a:ext cx="4497600" cy="731700"/>
            </a:xfrm>
            <a:prstGeom prst="rect">
              <a:avLst/>
            </a:prstGeom>
            <a:solidFill>
              <a:srgbClr val="0B774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30"/>
            <p:cNvSpPr txBox="1"/>
            <p:nvPr/>
          </p:nvSpPr>
          <p:spPr>
            <a:xfrm>
              <a:off x="2914388" y="3295180"/>
              <a:ext cx="38499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採取行動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2" name="Google Shape;542;p31"/>
          <p:cNvCxnSpPr/>
          <p:nvPr/>
        </p:nvCxnSpPr>
        <p:spPr>
          <a:xfrm>
            <a:off x="703775" y="3045400"/>
            <a:ext cx="80205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43" name="Google Shape;543;p31"/>
          <p:cNvSpPr txBox="1"/>
          <p:nvPr/>
        </p:nvSpPr>
        <p:spPr>
          <a:xfrm>
            <a:off x="1710488" y="1990050"/>
            <a:ext cx="3336600" cy="8511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「這些</a:t>
            </a:r>
            <a:r>
              <a:rPr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文本</a:t>
            </a:r>
            <a:r>
              <a:rPr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有什麼共同的特徵？」</a:t>
            </a:r>
            <a:endParaRPr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「能夠代表這些</a:t>
            </a:r>
            <a:r>
              <a:rPr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文本</a:t>
            </a:r>
            <a:r>
              <a:rPr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的模式是什麼？」</a:t>
            </a:r>
            <a:endParaRPr/>
          </a:p>
        </p:txBody>
      </p:sp>
      <p:sp>
        <p:nvSpPr>
          <p:cNvPr id="544" name="Google Shape;544;p3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文本分析的類型</a:t>
            </a:r>
            <a:endParaRPr/>
          </a:p>
        </p:txBody>
      </p:sp>
      <p:sp>
        <p:nvSpPr>
          <p:cNvPr id="545" name="Google Shape;545;p3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6" name="Google Shape;546;p31"/>
          <p:cNvSpPr/>
          <p:nvPr/>
        </p:nvSpPr>
        <p:spPr>
          <a:xfrm>
            <a:off x="2558400" y="3266110"/>
            <a:ext cx="1640700" cy="4638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總覽描述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47" name="Google Shape;547;p31"/>
          <p:cNvSpPr/>
          <p:nvPr/>
        </p:nvSpPr>
        <p:spPr>
          <a:xfrm>
            <a:off x="6179550" y="3266082"/>
            <a:ext cx="1640700" cy="4638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比較預測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48" name="Google Shape;548;p31"/>
          <p:cNvSpPr/>
          <p:nvPr/>
        </p:nvSpPr>
        <p:spPr>
          <a:xfrm>
            <a:off x="4373575" y="4151300"/>
            <a:ext cx="1641000" cy="4638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制訂決策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49" name="Google Shape;549;p31"/>
          <p:cNvSpPr/>
          <p:nvPr/>
        </p:nvSpPr>
        <p:spPr>
          <a:xfrm>
            <a:off x="6179400" y="1253250"/>
            <a:ext cx="1641000" cy="4638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3810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提出假設</a:t>
            </a:r>
            <a:endParaRPr sz="2400">
              <a:solidFill>
                <a:schemeClr val="dk2"/>
              </a:solidFill>
            </a:endParaRPr>
          </a:p>
        </p:txBody>
      </p:sp>
      <p:cxnSp>
        <p:nvCxnSpPr>
          <p:cNvPr id="550" name="Google Shape;550;p31"/>
          <p:cNvCxnSpPr>
            <a:stCxn id="546" idx="2"/>
            <a:endCxn id="548" idx="1"/>
          </p:cNvCxnSpPr>
          <p:nvPr/>
        </p:nvCxnSpPr>
        <p:spPr>
          <a:xfrm flipH="1" rot="-5400000">
            <a:off x="3549450" y="3559210"/>
            <a:ext cx="653400" cy="994800"/>
          </a:xfrm>
          <a:prstGeom prst="bentConnector2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1" name="Google Shape;551;p31"/>
          <p:cNvCxnSpPr>
            <a:stCxn id="548" idx="0"/>
            <a:endCxn id="549" idx="1"/>
          </p:cNvCxnSpPr>
          <p:nvPr/>
        </p:nvCxnSpPr>
        <p:spPr>
          <a:xfrm rot="-5400000">
            <a:off x="4353625" y="2325650"/>
            <a:ext cx="2666100" cy="985200"/>
          </a:xfrm>
          <a:prstGeom prst="bentConnector2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2" name="Google Shape;552;p31"/>
          <p:cNvCxnSpPr>
            <a:stCxn id="543" idx="2"/>
            <a:endCxn id="546" idx="0"/>
          </p:cNvCxnSpPr>
          <p:nvPr/>
        </p:nvCxnSpPr>
        <p:spPr>
          <a:xfrm>
            <a:off x="3378788" y="2841150"/>
            <a:ext cx="0" cy="425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3" name="Google Shape;553;p31"/>
          <p:cNvCxnSpPr>
            <a:stCxn id="554" idx="2"/>
            <a:endCxn id="547" idx="0"/>
          </p:cNvCxnSpPr>
          <p:nvPr/>
        </p:nvCxnSpPr>
        <p:spPr>
          <a:xfrm>
            <a:off x="6999875" y="2841150"/>
            <a:ext cx="0" cy="424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54" name="Google Shape;554;p31"/>
          <p:cNvSpPr txBox="1"/>
          <p:nvPr/>
        </p:nvSpPr>
        <p:spPr>
          <a:xfrm>
            <a:off x="5441375" y="1990050"/>
            <a:ext cx="3117000" cy="8511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「A跟B之間有什麼不同？」</a:t>
            </a:r>
            <a:endParaRPr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「造成A跟B不同的原因是什麼？」</a:t>
            </a:r>
            <a:endParaRPr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555" name="Google Shape;555;p31"/>
          <p:cNvCxnSpPr>
            <a:stCxn id="549" idx="2"/>
            <a:endCxn id="554" idx="0"/>
          </p:cNvCxnSpPr>
          <p:nvPr/>
        </p:nvCxnSpPr>
        <p:spPr>
          <a:xfrm>
            <a:off x="6999900" y="1717050"/>
            <a:ext cx="0" cy="273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6" name="Google Shape;556;p31"/>
          <p:cNvCxnSpPr/>
          <p:nvPr/>
        </p:nvCxnSpPr>
        <p:spPr>
          <a:xfrm>
            <a:off x="703775" y="3950600"/>
            <a:ext cx="80205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57" name="Google Shape;557;p31"/>
          <p:cNvCxnSpPr/>
          <p:nvPr/>
        </p:nvCxnSpPr>
        <p:spPr>
          <a:xfrm>
            <a:off x="703775" y="4736975"/>
            <a:ext cx="80205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58" name="Google Shape;558;p31"/>
          <p:cNvCxnSpPr>
            <a:stCxn id="547" idx="2"/>
            <a:endCxn id="548" idx="3"/>
          </p:cNvCxnSpPr>
          <p:nvPr/>
        </p:nvCxnSpPr>
        <p:spPr>
          <a:xfrm rot="5400000">
            <a:off x="6180600" y="3563982"/>
            <a:ext cx="653400" cy="985200"/>
          </a:xfrm>
          <a:prstGeom prst="bentConnector2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59" name="Google Shape;559;p31"/>
          <p:cNvSpPr txBox="1"/>
          <p:nvPr/>
        </p:nvSpPr>
        <p:spPr>
          <a:xfrm>
            <a:off x="549400" y="2233200"/>
            <a:ext cx="10566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擬定問題</a:t>
            </a:r>
            <a:endParaRPr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60" name="Google Shape;560;p31"/>
          <p:cNvSpPr txBox="1"/>
          <p:nvPr/>
        </p:nvSpPr>
        <p:spPr>
          <a:xfrm>
            <a:off x="549400" y="3345013"/>
            <a:ext cx="10566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找尋證據</a:t>
            </a:r>
            <a:endParaRPr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61" name="Google Shape;561;p31"/>
          <p:cNvSpPr txBox="1"/>
          <p:nvPr/>
        </p:nvSpPr>
        <p:spPr>
          <a:xfrm>
            <a:off x="549400" y="4250300"/>
            <a:ext cx="10566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採取行動</a:t>
            </a:r>
            <a:endParaRPr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2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Section 2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總覽描述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/>
              <a:t>「這些文本有什麼共同的特徵？」</a:t>
            </a:r>
            <a:endParaRPr/>
          </a:p>
        </p:txBody>
      </p:sp>
      <p:sp>
        <p:nvSpPr>
          <p:cNvPr id="567" name="Google Shape;567;p3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總覽描述</a:t>
            </a:r>
            <a:endParaRPr/>
          </a:p>
        </p:txBody>
      </p:sp>
      <p:sp>
        <p:nvSpPr>
          <p:cNvPr id="573" name="Google Shape;573;p3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grpSp>
        <p:nvGrpSpPr>
          <p:cNvPr id="574" name="Google Shape;574;p33"/>
          <p:cNvGrpSpPr/>
          <p:nvPr/>
        </p:nvGrpSpPr>
        <p:grpSpPr>
          <a:xfrm>
            <a:off x="1512457" y="1537360"/>
            <a:ext cx="5656687" cy="560775"/>
            <a:chOff x="630730" y="880977"/>
            <a:chExt cx="7380855" cy="731700"/>
          </a:xfrm>
        </p:grpSpPr>
        <p:sp>
          <p:nvSpPr>
            <p:cNvPr id="575" name="Google Shape;575;p33"/>
            <p:cNvSpPr txBox="1"/>
            <p:nvPr/>
          </p:nvSpPr>
          <p:spPr>
            <a:xfrm>
              <a:off x="630730" y="931175"/>
              <a:ext cx="20844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200">
                  <a:solidFill>
                    <a:srgbClr val="08563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1</a:t>
              </a:r>
              <a:endParaRPr sz="4200">
                <a:solidFill>
                  <a:srgbClr val="08563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576" name="Google Shape;576;p33"/>
            <p:cNvSpPr/>
            <p:nvPr/>
          </p:nvSpPr>
          <p:spPr>
            <a:xfrm>
              <a:off x="2789785" y="880977"/>
              <a:ext cx="5221800" cy="731700"/>
            </a:xfrm>
            <a:prstGeom prst="rect">
              <a:avLst/>
            </a:prstGeom>
            <a:solidFill>
              <a:srgbClr val="08563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33"/>
            <p:cNvSpPr txBox="1"/>
            <p:nvPr/>
          </p:nvSpPr>
          <p:spPr>
            <a:xfrm>
              <a:off x="2914389" y="965253"/>
              <a:ext cx="4765800" cy="57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字詞與主題分析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78" name="Google Shape;578;p33"/>
          <p:cNvGrpSpPr/>
          <p:nvPr/>
        </p:nvGrpSpPr>
        <p:grpSpPr>
          <a:xfrm>
            <a:off x="1369484" y="2215134"/>
            <a:ext cx="5522608" cy="560775"/>
            <a:chOff x="444180" y="1765338"/>
            <a:chExt cx="7205908" cy="731700"/>
          </a:xfrm>
        </p:grpSpPr>
        <p:sp>
          <p:nvSpPr>
            <p:cNvPr id="579" name="Google Shape;579;p33"/>
            <p:cNvSpPr txBox="1"/>
            <p:nvPr/>
          </p:nvSpPr>
          <p:spPr>
            <a:xfrm>
              <a:off x="444180" y="1815550"/>
              <a:ext cx="22710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200">
                  <a:solidFill>
                    <a:srgbClr val="0B7140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2</a:t>
              </a:r>
              <a:endParaRPr sz="4200">
                <a:solidFill>
                  <a:srgbClr val="0B7140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580" name="Google Shape;580;p33"/>
            <p:cNvSpPr/>
            <p:nvPr/>
          </p:nvSpPr>
          <p:spPr>
            <a:xfrm>
              <a:off x="2789787" y="1765338"/>
              <a:ext cx="4860300" cy="731700"/>
            </a:xfrm>
            <a:prstGeom prst="rect">
              <a:avLst/>
            </a:prstGeom>
            <a:solidFill>
              <a:srgbClr val="0B714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33"/>
            <p:cNvSpPr txBox="1"/>
            <p:nvPr/>
          </p:nvSpPr>
          <p:spPr>
            <a:xfrm>
              <a:off x="2914387" y="1971908"/>
              <a:ext cx="43731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詞性與</a:t>
              </a: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命名實體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82" name="Google Shape;582;p33"/>
          <p:cNvGrpSpPr/>
          <p:nvPr/>
        </p:nvGrpSpPr>
        <p:grpSpPr>
          <a:xfrm>
            <a:off x="1832446" y="2890409"/>
            <a:ext cx="4781673" cy="560775"/>
            <a:chOff x="1048253" y="2646438"/>
            <a:chExt cx="6239135" cy="731700"/>
          </a:xfrm>
        </p:grpSpPr>
        <p:sp>
          <p:nvSpPr>
            <p:cNvPr id="583" name="Google Shape;583;p33"/>
            <p:cNvSpPr txBox="1"/>
            <p:nvPr/>
          </p:nvSpPr>
          <p:spPr>
            <a:xfrm>
              <a:off x="1048253" y="2696625"/>
              <a:ext cx="16668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200">
                  <a:solidFill>
                    <a:srgbClr val="0B7743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3</a:t>
              </a:r>
              <a:endParaRPr sz="4200">
                <a:solidFill>
                  <a:srgbClr val="0B7743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2789787" y="2646438"/>
              <a:ext cx="4497600" cy="731700"/>
            </a:xfrm>
            <a:prstGeom prst="rect">
              <a:avLst/>
            </a:prstGeom>
            <a:solidFill>
              <a:srgbClr val="0B774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33"/>
            <p:cNvSpPr txBox="1"/>
            <p:nvPr/>
          </p:nvSpPr>
          <p:spPr>
            <a:xfrm>
              <a:off x="2914388" y="2852992"/>
              <a:ext cx="38499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順序分析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86" name="Google Shape;586;p33"/>
          <p:cNvGrpSpPr/>
          <p:nvPr/>
        </p:nvGrpSpPr>
        <p:grpSpPr>
          <a:xfrm>
            <a:off x="1936817" y="3568194"/>
            <a:ext cx="4400248" cy="560775"/>
            <a:chOff x="1184436" y="3530813"/>
            <a:chExt cx="5741451" cy="731700"/>
          </a:xfrm>
        </p:grpSpPr>
        <p:sp>
          <p:nvSpPr>
            <p:cNvPr id="587" name="Google Shape;587;p33"/>
            <p:cNvSpPr txBox="1"/>
            <p:nvPr/>
          </p:nvSpPr>
          <p:spPr>
            <a:xfrm>
              <a:off x="1184436" y="3581001"/>
              <a:ext cx="15306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200">
                  <a:solidFill>
                    <a:srgbClr val="0C8148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4</a:t>
              </a:r>
              <a:endParaRPr sz="4200">
                <a:solidFill>
                  <a:srgbClr val="0C8148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2789787" y="3530813"/>
              <a:ext cx="4136100" cy="731700"/>
            </a:xfrm>
            <a:prstGeom prst="rect">
              <a:avLst/>
            </a:prstGeom>
            <a:solidFill>
              <a:srgbClr val="0C81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33"/>
            <p:cNvSpPr txBox="1"/>
            <p:nvPr/>
          </p:nvSpPr>
          <p:spPr>
            <a:xfrm>
              <a:off x="2914388" y="3737366"/>
              <a:ext cx="38499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特徵分析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90" name="Google Shape;590;p33"/>
          <p:cNvSpPr txBox="1"/>
          <p:nvPr/>
        </p:nvSpPr>
        <p:spPr>
          <a:xfrm>
            <a:off x="2020350" y="1537350"/>
            <a:ext cx="5487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具體</a:t>
            </a:r>
            <a:endParaRPr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91" name="Google Shape;591;p33"/>
          <p:cNvSpPr txBox="1"/>
          <p:nvPr/>
        </p:nvSpPr>
        <p:spPr>
          <a:xfrm>
            <a:off x="2020350" y="4343988"/>
            <a:ext cx="5487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隱晦</a:t>
            </a:r>
            <a:endParaRPr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592" name="Google Shape;592;p33"/>
          <p:cNvCxnSpPr>
            <a:stCxn id="590" idx="2"/>
            <a:endCxn id="591" idx="0"/>
          </p:cNvCxnSpPr>
          <p:nvPr/>
        </p:nvCxnSpPr>
        <p:spPr>
          <a:xfrm>
            <a:off x="2294700" y="1902150"/>
            <a:ext cx="0" cy="244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triangle"/>
            <a:tailEnd len="med" w="med" type="triangle"/>
          </a:ln>
        </p:spPr>
      </p:cxnSp>
      <p:sp>
        <p:nvSpPr>
          <p:cNvPr id="593" name="Google Shape;593;p33"/>
          <p:cNvSpPr/>
          <p:nvPr/>
        </p:nvSpPr>
        <p:spPr>
          <a:xfrm>
            <a:off x="3167151" y="4246000"/>
            <a:ext cx="2839200" cy="5607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33"/>
          <p:cNvSpPr txBox="1"/>
          <p:nvPr/>
        </p:nvSpPr>
        <p:spPr>
          <a:xfrm>
            <a:off x="1936817" y="4285059"/>
            <a:ext cx="11730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0C8148"/>
                </a:solidFill>
                <a:latin typeface="Roboto Medium"/>
                <a:ea typeface="Roboto Medium"/>
                <a:cs typeface="Roboto Medium"/>
                <a:sym typeface="Roboto Medium"/>
              </a:rPr>
              <a:t>5</a:t>
            </a:r>
            <a:endParaRPr sz="4200">
              <a:solidFill>
                <a:srgbClr val="0C814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95" name="Google Shape;595;p33"/>
          <p:cNvSpPr txBox="1"/>
          <p:nvPr/>
        </p:nvSpPr>
        <p:spPr>
          <a:xfrm>
            <a:off x="3242450" y="4399650"/>
            <a:ext cx="2211600" cy="25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語義</a:t>
            </a:r>
            <a:r>
              <a:rPr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分析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大綱</a:t>
            </a:r>
            <a:endParaRPr/>
          </a:p>
        </p:txBody>
      </p:sp>
      <p:sp>
        <p:nvSpPr>
          <p:cNvPr id="322" name="Google Shape;322;p16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/>
              <a:t>前</a:t>
            </a:r>
            <a:r>
              <a:rPr lang="en"/>
              <a:t>言：什麼是大數據時代下的文本分析？</a:t>
            </a:r>
            <a:endParaRPr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AutoNum type="arabicPeriod"/>
            </a:pPr>
            <a:r>
              <a:rPr b="1" lang="en">
                <a:solidFill>
                  <a:srgbClr val="FF0000"/>
                </a:solidFill>
              </a:rPr>
              <a:t>總覽描述</a:t>
            </a:r>
            <a:endParaRPr b="1">
              <a:solidFill>
                <a:srgbClr val="FF0000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AutoNum type="arabicPeriod"/>
            </a:pPr>
            <a:r>
              <a:rPr b="1" lang="en">
                <a:solidFill>
                  <a:srgbClr val="FF0000"/>
                </a:solidFill>
              </a:rPr>
              <a:t>比較預測</a:t>
            </a:r>
            <a:endParaRPr b="1">
              <a:solidFill>
                <a:srgbClr val="FF0000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/>
              <a:t>結語：如何面對大數據時代下的文本分析？</a:t>
            </a:r>
            <a:endParaRPr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/>
              <a:t>延伸閱讀</a:t>
            </a:r>
            <a:endParaRPr/>
          </a:p>
        </p:txBody>
      </p:sp>
      <p:sp>
        <p:nvSpPr>
          <p:cNvPr id="323" name="Google Shape;323;p1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4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Section 2-1 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總覽描述之</a:t>
            </a:r>
            <a:endParaRPr b="0"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字詞與主題分析</a:t>
            </a:r>
            <a:endParaRPr/>
          </a:p>
        </p:txBody>
      </p:sp>
      <p:sp>
        <p:nvSpPr>
          <p:cNvPr id="601" name="Google Shape;601;p3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Word Cloud, Tag Cloud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文字雲: 詞頻</a:t>
            </a:r>
            <a:endParaRPr/>
          </a:p>
        </p:txBody>
      </p:sp>
      <p:pic>
        <p:nvPicPr>
          <p:cNvPr id="607" name="Google Shape;60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0" y="2117850"/>
            <a:ext cx="3810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3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9" name="Google Shape;609;p35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610" name="Google Shape;610;p35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詞頻</a:t>
            </a:r>
            <a:endParaRPr b="1"/>
          </a:p>
        </p:txBody>
      </p:sp>
      <p:sp>
        <p:nvSpPr>
          <p:cNvPr id="611" name="Google Shape;611;p35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612" name="Google Shape;61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3800" y="1990050"/>
            <a:ext cx="1269482" cy="2541597"/>
          </a:xfrm>
          <a:prstGeom prst="rect">
            <a:avLst/>
          </a:prstGeom>
          <a:noFill/>
          <a:ln cap="flat" cmpd="sng" w="28575">
            <a:solidFill>
              <a:srgbClr val="4BACC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13" name="Google Shape;613;p35"/>
          <p:cNvSpPr/>
          <p:nvPr/>
        </p:nvSpPr>
        <p:spPr>
          <a:xfrm rot="10800000">
            <a:off x="2806950" y="3105200"/>
            <a:ext cx="27225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614" name="Google Shape;614;p35"/>
          <p:cNvGraphicFramePr/>
          <p:nvPr/>
        </p:nvGraphicFramePr>
        <p:xfrm>
          <a:off x="3576513" y="1990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{48D0879F-4173-482A-B24D-7079B7DFDA3F}</a:tableStyleId>
              </a:tblPr>
              <a:tblGrid>
                <a:gridCol w="495950"/>
                <a:gridCol w="499525"/>
              </a:tblGrid>
              <a:tr h="2232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</a:rPr>
                        <a:t>單字</a:t>
                      </a:r>
                      <a:endParaRPr sz="900">
                        <a:solidFill>
                          <a:srgbClr val="FFFFFF"/>
                        </a:solidFill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</a:rPr>
                        <a:t>頻率</a:t>
                      </a:r>
                      <a:endParaRPr sz="900">
                        <a:solidFill>
                          <a:srgbClr val="FFFFFF"/>
                        </a:solidFill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C4587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我們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59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臺灣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46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也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41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在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39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了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32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國家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27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要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24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和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23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為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23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是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22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15" name="Google Shape;615;p35"/>
          <p:cNvSpPr txBox="1"/>
          <p:nvPr/>
        </p:nvSpPr>
        <p:spPr>
          <a:xfrm>
            <a:off x="7251500" y="4846025"/>
            <a:ext cx="14547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中華民國總統府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, 2018)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3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如何找出主題？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找出相似的文件</a:t>
            </a:r>
            <a:endParaRPr b="0" sz="2400"/>
          </a:p>
        </p:txBody>
      </p:sp>
      <p:sp>
        <p:nvSpPr>
          <p:cNvPr id="621" name="Google Shape;621;p36"/>
          <p:cNvSpPr txBox="1"/>
          <p:nvPr>
            <p:ph idx="1" type="body"/>
          </p:nvPr>
        </p:nvSpPr>
        <p:spPr>
          <a:xfrm>
            <a:off x="1303800" y="1990050"/>
            <a:ext cx="3430500" cy="274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80000"/>
                </a:solidFill>
              </a:rPr>
              <a:t>端午</a:t>
            </a:r>
            <a:endParaRPr b="1" sz="2400">
              <a:solidFill>
                <a:srgbClr val="980000"/>
              </a:solidFill>
            </a:endParaRPr>
          </a:p>
        </p:txBody>
      </p:sp>
      <p:sp>
        <p:nvSpPr>
          <p:cNvPr id="622" name="Google Shape;622;p3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23" name="Google Shape;62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4812" y="1690300"/>
            <a:ext cx="1196325" cy="11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9850" y="1690300"/>
            <a:ext cx="1196325" cy="1196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5" name="Google Shape;625;p36"/>
          <p:cNvGrpSpPr/>
          <p:nvPr/>
        </p:nvGrpSpPr>
        <p:grpSpPr>
          <a:xfrm flipH="1">
            <a:off x="5578575" y="1690300"/>
            <a:ext cx="458125" cy="404400"/>
            <a:chOff x="2603600" y="2602875"/>
            <a:chExt cx="458125" cy="404400"/>
          </a:xfrm>
        </p:grpSpPr>
        <p:sp>
          <p:nvSpPr>
            <p:cNvPr id="626" name="Google Shape;626;p36"/>
            <p:cNvSpPr/>
            <p:nvPr/>
          </p:nvSpPr>
          <p:spPr>
            <a:xfrm>
              <a:off x="2603600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36"/>
            <p:cNvSpPr/>
            <p:nvPr/>
          </p:nvSpPr>
          <p:spPr>
            <a:xfrm>
              <a:off x="2700800" y="2692825"/>
              <a:ext cx="121200" cy="224400"/>
            </a:xfrm>
            <a:prstGeom prst="ellipse">
              <a:avLst/>
            </a:prstGeom>
            <a:solidFill>
              <a:srgbClr val="1F497D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36"/>
            <p:cNvSpPr/>
            <p:nvPr/>
          </p:nvSpPr>
          <p:spPr>
            <a:xfrm>
              <a:off x="2843325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36"/>
            <p:cNvSpPr/>
            <p:nvPr/>
          </p:nvSpPr>
          <p:spPr>
            <a:xfrm>
              <a:off x="2940525" y="2692825"/>
              <a:ext cx="121200" cy="224400"/>
            </a:xfrm>
            <a:prstGeom prst="ellipse">
              <a:avLst/>
            </a:prstGeom>
            <a:solidFill>
              <a:srgbClr val="1F497D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0" name="Google Shape;630;p36"/>
          <p:cNvGrpSpPr/>
          <p:nvPr/>
        </p:nvGrpSpPr>
        <p:grpSpPr>
          <a:xfrm flipH="1">
            <a:off x="6440375" y="1690300"/>
            <a:ext cx="458125" cy="404400"/>
            <a:chOff x="2603600" y="2602875"/>
            <a:chExt cx="458125" cy="404400"/>
          </a:xfrm>
        </p:grpSpPr>
        <p:sp>
          <p:nvSpPr>
            <p:cNvPr id="631" name="Google Shape;631;p36"/>
            <p:cNvSpPr/>
            <p:nvPr/>
          </p:nvSpPr>
          <p:spPr>
            <a:xfrm>
              <a:off x="2603600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36"/>
            <p:cNvSpPr/>
            <p:nvPr/>
          </p:nvSpPr>
          <p:spPr>
            <a:xfrm>
              <a:off x="2700800" y="2692825"/>
              <a:ext cx="121200" cy="224400"/>
            </a:xfrm>
            <a:prstGeom prst="ellipse">
              <a:avLst/>
            </a:prstGeom>
            <a:solidFill>
              <a:srgbClr val="1F497D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36"/>
            <p:cNvSpPr/>
            <p:nvPr/>
          </p:nvSpPr>
          <p:spPr>
            <a:xfrm>
              <a:off x="2843325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36"/>
            <p:cNvSpPr/>
            <p:nvPr/>
          </p:nvSpPr>
          <p:spPr>
            <a:xfrm>
              <a:off x="2940525" y="2692825"/>
              <a:ext cx="121200" cy="224400"/>
            </a:xfrm>
            <a:prstGeom prst="ellipse">
              <a:avLst/>
            </a:prstGeom>
            <a:solidFill>
              <a:srgbClr val="1F497D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35" name="Google Shape;63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5350" y="1690300"/>
            <a:ext cx="1196325" cy="1196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6" name="Google Shape;636;p36"/>
          <p:cNvGrpSpPr/>
          <p:nvPr/>
        </p:nvGrpSpPr>
        <p:grpSpPr>
          <a:xfrm>
            <a:off x="2274350" y="1690300"/>
            <a:ext cx="458125" cy="404400"/>
            <a:chOff x="2603600" y="2602875"/>
            <a:chExt cx="458125" cy="404400"/>
          </a:xfrm>
        </p:grpSpPr>
        <p:sp>
          <p:nvSpPr>
            <p:cNvPr id="637" name="Google Shape;637;p36"/>
            <p:cNvSpPr/>
            <p:nvPr/>
          </p:nvSpPr>
          <p:spPr>
            <a:xfrm>
              <a:off x="2603600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36"/>
            <p:cNvSpPr/>
            <p:nvPr/>
          </p:nvSpPr>
          <p:spPr>
            <a:xfrm>
              <a:off x="2700800" y="2692825"/>
              <a:ext cx="121200" cy="224400"/>
            </a:xfrm>
            <a:prstGeom prst="ellipse">
              <a:avLst/>
            </a:prstGeom>
            <a:solidFill>
              <a:srgbClr val="1F497D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36"/>
            <p:cNvSpPr/>
            <p:nvPr/>
          </p:nvSpPr>
          <p:spPr>
            <a:xfrm>
              <a:off x="2843325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36"/>
            <p:cNvSpPr/>
            <p:nvPr/>
          </p:nvSpPr>
          <p:spPr>
            <a:xfrm>
              <a:off x="2940525" y="2692825"/>
              <a:ext cx="121200" cy="224400"/>
            </a:xfrm>
            <a:prstGeom prst="ellipse">
              <a:avLst/>
            </a:prstGeom>
            <a:solidFill>
              <a:srgbClr val="1F497D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41" name="Google Shape;64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2675" y="1690300"/>
            <a:ext cx="1196325" cy="1196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2" name="Google Shape;642;p36"/>
          <p:cNvGrpSpPr/>
          <p:nvPr/>
        </p:nvGrpSpPr>
        <p:grpSpPr>
          <a:xfrm>
            <a:off x="3001675" y="1690300"/>
            <a:ext cx="458125" cy="404400"/>
            <a:chOff x="2603600" y="2602875"/>
            <a:chExt cx="458125" cy="404400"/>
          </a:xfrm>
        </p:grpSpPr>
        <p:sp>
          <p:nvSpPr>
            <p:cNvPr id="643" name="Google Shape;643;p36"/>
            <p:cNvSpPr/>
            <p:nvPr/>
          </p:nvSpPr>
          <p:spPr>
            <a:xfrm>
              <a:off x="2603600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36"/>
            <p:cNvSpPr/>
            <p:nvPr/>
          </p:nvSpPr>
          <p:spPr>
            <a:xfrm>
              <a:off x="2700800" y="2692825"/>
              <a:ext cx="121200" cy="224400"/>
            </a:xfrm>
            <a:prstGeom prst="ellipse">
              <a:avLst/>
            </a:prstGeom>
            <a:solidFill>
              <a:srgbClr val="1F497D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36"/>
            <p:cNvSpPr/>
            <p:nvPr/>
          </p:nvSpPr>
          <p:spPr>
            <a:xfrm>
              <a:off x="2843325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36"/>
            <p:cNvSpPr/>
            <p:nvPr/>
          </p:nvSpPr>
          <p:spPr>
            <a:xfrm>
              <a:off x="2940525" y="2692825"/>
              <a:ext cx="121200" cy="224400"/>
            </a:xfrm>
            <a:prstGeom prst="ellipse">
              <a:avLst/>
            </a:prstGeom>
            <a:solidFill>
              <a:srgbClr val="1F497D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7" name="Google Shape;647;p36"/>
          <p:cNvSpPr/>
          <p:nvPr/>
        </p:nvSpPr>
        <p:spPr>
          <a:xfrm>
            <a:off x="5055175" y="3278800"/>
            <a:ext cx="1606500" cy="837600"/>
          </a:xfrm>
          <a:prstGeom prst="wedgeRoundRectCallout">
            <a:avLst>
              <a:gd fmla="val 18603" name="adj1"/>
              <a:gd fmla="val -84626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拚</a:t>
            </a:r>
            <a:r>
              <a:rPr b="1" lang="en" sz="1200">
                <a:solidFill>
                  <a:srgbClr val="0000FF"/>
                </a:solidFill>
              </a:rPr>
              <a:t>太空</a:t>
            </a:r>
            <a:r>
              <a:rPr b="1" lang="en" sz="1200">
                <a:solidFill>
                  <a:schemeClr val="accent1"/>
                </a:solidFill>
              </a:rPr>
              <a:t>觀光</a:t>
            </a:r>
            <a:r>
              <a:rPr lang="en" sz="1200"/>
              <a:t>！</a:t>
            </a:r>
            <a:r>
              <a:rPr lang="en" sz="1200">
                <a:solidFill>
                  <a:srgbClr val="0000FF"/>
                </a:solidFill>
              </a:rPr>
              <a:t>NASA</a:t>
            </a:r>
            <a:r>
              <a:rPr lang="en" sz="1200"/>
              <a:t>開放民眾睡太空站 船票每張</a:t>
            </a:r>
            <a:r>
              <a:rPr b="1" lang="en" sz="1200">
                <a:solidFill>
                  <a:srgbClr val="0000FF"/>
                </a:solidFill>
              </a:rPr>
              <a:t>18億</a:t>
            </a:r>
            <a:endParaRPr b="1" sz="1200">
              <a:solidFill>
                <a:srgbClr val="0000FF"/>
              </a:solidFill>
            </a:endParaRPr>
          </a:p>
        </p:txBody>
      </p:sp>
      <p:sp>
        <p:nvSpPr>
          <p:cNvPr id="648" name="Google Shape;648;p36"/>
          <p:cNvSpPr/>
          <p:nvPr/>
        </p:nvSpPr>
        <p:spPr>
          <a:xfrm>
            <a:off x="6727650" y="3278800"/>
            <a:ext cx="1606500" cy="837600"/>
          </a:xfrm>
          <a:prstGeom prst="wedgeRoundRectCallout">
            <a:avLst>
              <a:gd fmla="val -33864" name="adj1"/>
              <a:gd fmla="val -84626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FF"/>
                </a:solidFill>
              </a:rPr>
              <a:t>NASA</a:t>
            </a:r>
            <a:r>
              <a:rPr lang="en" sz="1200"/>
              <a:t>開放民眾入住</a:t>
            </a:r>
            <a:r>
              <a:rPr b="1" lang="en" sz="1200">
                <a:solidFill>
                  <a:srgbClr val="0000FF"/>
                </a:solidFill>
              </a:rPr>
              <a:t>太空</a:t>
            </a:r>
            <a:r>
              <a:rPr lang="en" sz="1200"/>
              <a:t>站 來回要價</a:t>
            </a:r>
            <a:r>
              <a:rPr b="1" lang="en" sz="1200">
                <a:solidFill>
                  <a:srgbClr val="0000FF"/>
                </a:solidFill>
              </a:rPr>
              <a:t>18億</a:t>
            </a:r>
            <a:endParaRPr b="1" sz="1200">
              <a:solidFill>
                <a:srgbClr val="0000FF"/>
              </a:solidFill>
            </a:endParaRPr>
          </a:p>
        </p:txBody>
      </p:sp>
      <p:sp>
        <p:nvSpPr>
          <p:cNvPr id="649" name="Google Shape;649;p36"/>
          <p:cNvSpPr/>
          <p:nvPr/>
        </p:nvSpPr>
        <p:spPr>
          <a:xfrm>
            <a:off x="2661350" y="3278800"/>
            <a:ext cx="1400400" cy="837600"/>
          </a:xfrm>
          <a:prstGeom prst="wedgeRoundRectCallout">
            <a:avLst>
              <a:gd fmla="val -12086" name="adj1"/>
              <a:gd fmla="val -95720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80000"/>
                </a:solidFill>
              </a:rPr>
              <a:t>端午</a:t>
            </a:r>
            <a:r>
              <a:rPr lang="en" sz="1200"/>
              <a:t>連假上哪玩 </a:t>
            </a:r>
            <a:r>
              <a:rPr b="1" lang="en" sz="1200">
                <a:solidFill>
                  <a:schemeClr val="accent1"/>
                </a:solidFill>
              </a:rPr>
              <a:t>觀光</a:t>
            </a:r>
            <a:r>
              <a:rPr lang="en" sz="1200"/>
              <a:t>工廠績優商圈別錯過</a:t>
            </a:r>
            <a:endParaRPr sz="1200"/>
          </a:p>
        </p:txBody>
      </p:sp>
      <p:sp>
        <p:nvSpPr>
          <p:cNvPr id="650" name="Google Shape;650;p36"/>
          <p:cNvSpPr/>
          <p:nvPr/>
        </p:nvSpPr>
        <p:spPr>
          <a:xfrm>
            <a:off x="1303800" y="3278800"/>
            <a:ext cx="1196400" cy="837600"/>
          </a:xfrm>
          <a:prstGeom prst="wedgeRoundRectCallout">
            <a:avLst>
              <a:gd fmla="val 27035" name="adj1"/>
              <a:gd fmla="val -89380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80000"/>
                </a:solidFill>
              </a:rPr>
              <a:t>端午</a:t>
            </a:r>
            <a:r>
              <a:rPr lang="en" sz="1200"/>
              <a:t>限定的鹿港味！來吃古早煎堆</a:t>
            </a:r>
            <a:endParaRPr sz="1200"/>
          </a:p>
        </p:txBody>
      </p:sp>
      <p:sp>
        <p:nvSpPr>
          <p:cNvPr id="651" name="Google Shape;651;p36"/>
          <p:cNvSpPr txBox="1"/>
          <p:nvPr>
            <p:ph idx="2" type="body"/>
          </p:nvPr>
        </p:nvSpPr>
        <p:spPr>
          <a:xfrm>
            <a:off x="4903650" y="1990050"/>
            <a:ext cx="3430500" cy="274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FF"/>
                </a:solidFill>
              </a:rPr>
              <a:t>NASA、</a:t>
            </a:r>
            <a:r>
              <a:rPr b="1" lang="en" sz="2400">
                <a:solidFill>
                  <a:srgbClr val="0000FF"/>
                </a:solidFill>
              </a:rPr>
              <a:t>太空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652" name="Google Shape;652;p36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653" name="Google Shape;653;p36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主題</a:t>
            </a:r>
            <a:endParaRPr b="1"/>
          </a:p>
        </p:txBody>
      </p:sp>
      <p:sp>
        <p:nvSpPr>
          <p:cNvPr id="654" name="Google Shape;654;p36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3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Galaxy </a:t>
            </a:r>
            <a:r>
              <a:rPr lang="en"/>
              <a:t>文件星系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基於密度的主題</a:t>
            </a:r>
            <a:endParaRPr/>
          </a:p>
        </p:txBody>
      </p:sp>
      <p:sp>
        <p:nvSpPr>
          <p:cNvPr id="660" name="Google Shape;660;p37"/>
          <p:cNvSpPr txBox="1"/>
          <p:nvPr>
            <p:ph idx="1" type="body"/>
          </p:nvPr>
        </p:nvSpPr>
        <p:spPr>
          <a:xfrm>
            <a:off x="1303800" y="1990050"/>
            <a:ext cx="24660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白點：文件(網頁)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點與點的距離：文件相似性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藍底：文件高度密集處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單字：高度密集共同出現的詞彙</a:t>
            </a:r>
            <a:endParaRPr/>
          </a:p>
        </p:txBody>
      </p:sp>
      <p:sp>
        <p:nvSpPr>
          <p:cNvPr id="661" name="Google Shape;661;p3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2" name="Google Shape;662;p37"/>
          <p:cNvSpPr txBox="1"/>
          <p:nvPr/>
        </p:nvSpPr>
        <p:spPr>
          <a:xfrm>
            <a:off x="6895600" y="4846025"/>
            <a:ext cx="1810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(Whiting &amp; Cramer, 2002)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63" name="Google Shape;663;p37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664" name="Google Shape;664;p37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密度</a:t>
            </a:r>
            <a:endParaRPr b="1"/>
          </a:p>
        </p:txBody>
      </p:sp>
      <p:sp>
        <p:nvSpPr>
          <p:cNvPr id="665" name="Google Shape;665;p37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666" name="Google Shape;66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6750" y="716775"/>
            <a:ext cx="4490649" cy="3709950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37"/>
          <p:cNvSpPr/>
          <p:nvPr/>
        </p:nvSpPr>
        <p:spPr>
          <a:xfrm>
            <a:off x="4862375" y="4125425"/>
            <a:ext cx="954900" cy="497100"/>
          </a:xfrm>
          <a:prstGeom prst="wedgeRoundRectCallout">
            <a:avLst>
              <a:gd fmla="val -5294" name="adj1"/>
              <a:gd fmla="val -24525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主題</a:t>
            </a:r>
            <a:endParaRPr b="1"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3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ThemeView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主題地貌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38"/>
          <p:cNvSpPr txBox="1"/>
          <p:nvPr>
            <p:ph idx="1" type="body"/>
          </p:nvPr>
        </p:nvSpPr>
        <p:spPr>
          <a:xfrm>
            <a:off x="1303800" y="1990050"/>
            <a:ext cx="27579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將</a:t>
            </a:r>
            <a:r>
              <a:rPr lang="en"/>
              <a:t>文件星系3D化呈現</a:t>
            </a:r>
            <a:endParaRPr/>
          </a:p>
        </p:txBody>
      </p:sp>
      <p:sp>
        <p:nvSpPr>
          <p:cNvPr id="674" name="Google Shape;674;p3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5" name="Google Shape;675;p38"/>
          <p:cNvSpPr txBox="1"/>
          <p:nvPr/>
        </p:nvSpPr>
        <p:spPr>
          <a:xfrm>
            <a:off x="6895600" y="4846025"/>
            <a:ext cx="1810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Whiting &amp; Cramer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, 2002)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76" name="Google Shape;676;p38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677" name="Google Shape;677;p38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密度</a:t>
            </a:r>
            <a:endParaRPr b="1"/>
          </a:p>
        </p:txBody>
      </p:sp>
      <p:sp>
        <p:nvSpPr>
          <p:cNvPr id="678" name="Google Shape;678;p38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679" name="Google Shape;67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1300" y="691475"/>
            <a:ext cx="4648200" cy="40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Google Shape;6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3650" y="342038"/>
            <a:ext cx="4790350" cy="44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3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ContexTour</a:t>
            </a:r>
            <a:br>
              <a:rPr lang="en"/>
            </a:br>
            <a:r>
              <a:rPr b="0" lang="en" sz="2400"/>
              <a:t>基於社群偵測的主題(1/3)</a:t>
            </a:r>
            <a:endParaRPr b="0" sz="2400"/>
          </a:p>
        </p:txBody>
      </p:sp>
      <p:sp>
        <p:nvSpPr>
          <p:cNvPr id="686" name="Google Shape;686;p3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7" name="Google Shape;687;p39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(Lin, Sun, Cao, &amp; Liu, 2010)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88" name="Google Shape;688;p39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689" name="Google Shape;689;p39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社群</a:t>
            </a:r>
            <a:endParaRPr b="1"/>
          </a:p>
        </p:txBody>
      </p:sp>
      <p:sp>
        <p:nvSpPr>
          <p:cNvPr id="690" name="Google Shape;690;p39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691" name="Google Shape;691;p39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 </a:t>
            </a:r>
            <a:r>
              <a:rPr lang="en"/>
              <a:t>根據文件相似度建立連線</a:t>
            </a:r>
            <a:br>
              <a:rPr lang="en"/>
            </a:br>
            <a:r>
              <a:rPr lang="en"/>
              <a:t>2. 社群網路分析的社群偵測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3650" y="342049"/>
            <a:ext cx="4734248" cy="4394925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4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ContexTour</a:t>
            </a:r>
            <a:br>
              <a:rPr lang="en"/>
            </a:br>
            <a:r>
              <a:rPr b="0" lang="en" sz="2400"/>
              <a:t>基於</a:t>
            </a:r>
            <a:r>
              <a:rPr b="0" lang="en" sz="2400"/>
              <a:t>社群偵測</a:t>
            </a:r>
            <a:r>
              <a:rPr b="0" lang="en" sz="2400"/>
              <a:t>的主題</a:t>
            </a:r>
            <a:r>
              <a:rPr b="0" lang="en" sz="2400"/>
              <a:t>(2/3)</a:t>
            </a:r>
            <a:endParaRPr b="0" sz="2400"/>
          </a:p>
        </p:txBody>
      </p:sp>
      <p:sp>
        <p:nvSpPr>
          <p:cNvPr id="698" name="Google Shape;698;p4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9" name="Google Shape;699;p40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(Lin, Sun, Cao, &amp; Liu, 2010)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00" name="Google Shape;700;p40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701" name="Google Shape;701;p40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社群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702" name="Google Shape;702;p40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703" name="Google Shape;703;p40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呈現該社群的文字雲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Google Shape;70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8284" y="0"/>
            <a:ext cx="516253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4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ContexTour</a:t>
            </a:r>
            <a:br>
              <a:rPr lang="en"/>
            </a:br>
            <a:r>
              <a:rPr b="0" lang="en" sz="2400"/>
              <a:t>基於</a:t>
            </a:r>
            <a:r>
              <a:rPr b="0" lang="en" sz="2400"/>
              <a:t>社群偵測</a:t>
            </a:r>
            <a:r>
              <a:rPr b="0" lang="en" sz="2400"/>
              <a:t>的主題(3/3)</a:t>
            </a:r>
            <a:endParaRPr b="0" sz="2400"/>
          </a:p>
        </p:txBody>
      </p:sp>
      <p:sp>
        <p:nvSpPr>
          <p:cNvPr id="710" name="Google Shape;710;p4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1" name="Google Shape;711;p41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(Lin, Sun, Cao, &amp; Liu, 2010)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12" name="Google Shape;712;p41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713" name="Google Shape;713;p41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社群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714" name="Google Shape;714;p41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715" name="Google Shape;715;p41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工業與應用數學學會</a:t>
            </a:r>
            <a:br>
              <a:rPr lang="en"/>
            </a:br>
            <a:r>
              <a:rPr lang="en"/>
              <a:t>2005年</a:t>
            </a:r>
            <a:r>
              <a:rPr lang="en"/>
              <a:t>資料探勘研討會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關鍵字主題呈現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4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LDA (latent Dirichlet allocation)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隱含狄利克雷分佈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基於機率分佈的主題 </a:t>
            </a:r>
            <a:endParaRPr b="0" sz="2400"/>
          </a:p>
        </p:txBody>
      </p:sp>
      <p:sp>
        <p:nvSpPr>
          <p:cNvPr id="721" name="Google Shape;721;p4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2" name="Google Shape;722;p42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723" name="Google Shape;723;p42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機率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724" name="Google Shape;724;p42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725" name="Google Shape;725;p42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(Lettier, 2018)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726" name="Google Shape;726;p42"/>
          <p:cNvPicPr preferRelativeResize="0"/>
          <p:nvPr/>
        </p:nvPicPr>
        <p:blipFill rotWithShape="1">
          <a:blip r:embed="rId3">
            <a:alphaModFix/>
          </a:blip>
          <a:srcRect b="49395" l="49423" r="0" t="0"/>
          <a:stretch/>
        </p:blipFill>
        <p:spPr>
          <a:xfrm>
            <a:off x="4645750" y="2368500"/>
            <a:ext cx="3688548" cy="2163150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42"/>
          <p:cNvSpPr/>
          <p:nvPr/>
        </p:nvSpPr>
        <p:spPr>
          <a:xfrm>
            <a:off x="4601700" y="2014225"/>
            <a:ext cx="1882500" cy="393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文件vs主題分佈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728" name="Google Shape;728;p42"/>
          <p:cNvPicPr preferRelativeResize="0"/>
          <p:nvPr/>
        </p:nvPicPr>
        <p:blipFill rotWithShape="1">
          <a:blip r:embed="rId3">
            <a:alphaModFix/>
          </a:blip>
          <a:srcRect b="49395" l="0" r="50687" t="0"/>
          <a:stretch/>
        </p:blipFill>
        <p:spPr>
          <a:xfrm>
            <a:off x="918875" y="2407825"/>
            <a:ext cx="3531005" cy="2123824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29" name="Google Shape;729;p42"/>
          <p:cNvSpPr/>
          <p:nvPr/>
        </p:nvSpPr>
        <p:spPr>
          <a:xfrm>
            <a:off x="865150" y="2014225"/>
            <a:ext cx="1882500" cy="393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詞彙vs主題分佈</a:t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43"/>
          <p:cNvSpPr txBox="1"/>
          <p:nvPr>
            <p:ph type="title"/>
          </p:nvPr>
        </p:nvSpPr>
        <p:spPr>
          <a:xfrm>
            <a:off x="1303800" y="598575"/>
            <a:ext cx="75429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LDA應用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Science期刊的主題分析(1/2) </a:t>
            </a:r>
            <a:endParaRPr/>
          </a:p>
        </p:txBody>
      </p:sp>
      <p:sp>
        <p:nvSpPr>
          <p:cNvPr id="735" name="Google Shape;735;p43"/>
          <p:cNvSpPr txBox="1"/>
          <p:nvPr>
            <p:ph idx="1" type="body"/>
          </p:nvPr>
        </p:nvSpPr>
        <p:spPr>
          <a:xfrm>
            <a:off x="559825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從Science</a:t>
            </a:r>
            <a:r>
              <a:rPr lang="en"/>
              <a:t>期刊</a:t>
            </a:r>
            <a:br>
              <a:rPr lang="en"/>
            </a:br>
            <a:r>
              <a:rPr lang="en"/>
              <a:t>取出17000篇文章</a:t>
            </a:r>
            <a:br>
              <a:rPr lang="en"/>
            </a:br>
            <a:r>
              <a:rPr lang="en"/>
              <a:t>抽取100個主題</a:t>
            </a:r>
            <a:endParaRPr/>
          </a:p>
        </p:txBody>
      </p:sp>
      <p:sp>
        <p:nvSpPr>
          <p:cNvPr id="736" name="Google Shape;736;p4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7" name="Google Shape;737;p43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738" name="Google Shape;738;p43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機率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739" name="Google Shape;739;p43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740" name="Google Shape;74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2150" y="1603425"/>
            <a:ext cx="6072402" cy="33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43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(Blei, 2012)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7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Section 1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前言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/>
              <a:t>什麼是大數據時代下的文本分析？</a:t>
            </a:r>
            <a:endParaRPr sz="2400"/>
          </a:p>
        </p:txBody>
      </p:sp>
      <p:sp>
        <p:nvSpPr>
          <p:cNvPr id="329" name="Google Shape;329;p1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6" name="Google Shape;746;p44"/>
          <p:cNvGrpSpPr/>
          <p:nvPr/>
        </p:nvGrpSpPr>
        <p:grpSpPr>
          <a:xfrm>
            <a:off x="3460699" y="1880750"/>
            <a:ext cx="926207" cy="2856224"/>
            <a:chOff x="3460699" y="1880750"/>
            <a:chExt cx="926207" cy="2856224"/>
          </a:xfrm>
        </p:grpSpPr>
        <p:pic>
          <p:nvPicPr>
            <p:cNvPr id="747" name="Google Shape;747;p44"/>
            <p:cNvPicPr preferRelativeResize="0"/>
            <p:nvPr/>
          </p:nvPicPr>
          <p:blipFill rotWithShape="1">
            <a:blip r:embed="rId3">
              <a:alphaModFix/>
            </a:blip>
            <a:srcRect b="0" l="42410" r="42714" t="10952"/>
            <a:stretch/>
          </p:blipFill>
          <p:spPr>
            <a:xfrm>
              <a:off x="3460706" y="1880750"/>
              <a:ext cx="926200" cy="2655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8" name="Google Shape;748;p44"/>
            <p:cNvPicPr preferRelativeResize="0"/>
            <p:nvPr/>
          </p:nvPicPr>
          <p:blipFill rotWithShape="1">
            <a:blip r:embed="rId3">
              <a:alphaModFix/>
            </a:blip>
            <a:srcRect b="88631" l="42410" r="42714" t="0"/>
            <a:stretch/>
          </p:blipFill>
          <p:spPr>
            <a:xfrm>
              <a:off x="3460699" y="4398000"/>
              <a:ext cx="926200" cy="3389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9" name="Google Shape;749;p44"/>
          <p:cNvGrpSpPr/>
          <p:nvPr/>
        </p:nvGrpSpPr>
        <p:grpSpPr>
          <a:xfrm>
            <a:off x="4393150" y="1880750"/>
            <a:ext cx="926200" cy="2856224"/>
            <a:chOff x="4393150" y="1880750"/>
            <a:chExt cx="926200" cy="2856224"/>
          </a:xfrm>
        </p:grpSpPr>
        <p:pic>
          <p:nvPicPr>
            <p:cNvPr id="750" name="Google Shape;750;p44"/>
            <p:cNvPicPr preferRelativeResize="0"/>
            <p:nvPr/>
          </p:nvPicPr>
          <p:blipFill rotWithShape="1">
            <a:blip r:embed="rId4">
              <a:alphaModFix/>
            </a:blip>
            <a:srcRect b="0" l="57386" r="28111" t="10952"/>
            <a:stretch/>
          </p:blipFill>
          <p:spPr>
            <a:xfrm>
              <a:off x="4393176" y="1880750"/>
              <a:ext cx="902974" cy="2655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1" name="Google Shape;751;p44"/>
            <p:cNvPicPr preferRelativeResize="0"/>
            <p:nvPr/>
          </p:nvPicPr>
          <p:blipFill rotWithShape="1">
            <a:blip r:embed="rId4">
              <a:alphaModFix/>
            </a:blip>
            <a:srcRect b="88631" l="57387" r="27737" t="0"/>
            <a:stretch/>
          </p:blipFill>
          <p:spPr>
            <a:xfrm>
              <a:off x="4393150" y="4398000"/>
              <a:ext cx="926200" cy="3389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52" name="Google Shape;752;p44"/>
          <p:cNvGrpSpPr/>
          <p:nvPr/>
        </p:nvGrpSpPr>
        <p:grpSpPr>
          <a:xfrm>
            <a:off x="5296122" y="1880750"/>
            <a:ext cx="814280" cy="2861626"/>
            <a:chOff x="5296122" y="1880750"/>
            <a:chExt cx="814280" cy="2861626"/>
          </a:xfrm>
        </p:grpSpPr>
        <p:pic>
          <p:nvPicPr>
            <p:cNvPr id="753" name="Google Shape;753;p44"/>
            <p:cNvPicPr preferRelativeResize="0"/>
            <p:nvPr/>
          </p:nvPicPr>
          <p:blipFill rotWithShape="1">
            <a:blip r:embed="rId5">
              <a:alphaModFix/>
            </a:blip>
            <a:srcRect b="0" l="71887" r="15034" t="10952"/>
            <a:stretch/>
          </p:blipFill>
          <p:spPr>
            <a:xfrm>
              <a:off x="5296153" y="1880750"/>
              <a:ext cx="814250" cy="26552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4" name="Google Shape;754;p44"/>
            <p:cNvPicPr preferRelativeResize="0"/>
            <p:nvPr/>
          </p:nvPicPr>
          <p:blipFill rotWithShape="1">
            <a:blip r:embed="rId5">
              <a:alphaModFix/>
            </a:blip>
            <a:srcRect b="88631" l="71887" r="15034" t="0"/>
            <a:stretch/>
          </p:blipFill>
          <p:spPr>
            <a:xfrm>
              <a:off x="5296122" y="4403400"/>
              <a:ext cx="814250" cy="3389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55" name="Google Shape;755;p44"/>
          <p:cNvSpPr txBox="1"/>
          <p:nvPr>
            <p:ph type="title"/>
          </p:nvPr>
        </p:nvSpPr>
        <p:spPr>
          <a:xfrm>
            <a:off x="1303800" y="598575"/>
            <a:ext cx="75429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LDA應用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Science期刊的主題</a:t>
            </a:r>
            <a:r>
              <a:rPr lang="en"/>
              <a:t>分析</a:t>
            </a:r>
            <a:r>
              <a:rPr lang="en"/>
              <a:t>(2/2) </a:t>
            </a:r>
            <a:endParaRPr/>
          </a:p>
        </p:txBody>
      </p:sp>
      <p:sp>
        <p:nvSpPr>
          <p:cNvPr id="756" name="Google Shape;756;p4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7" name="Google Shape;757;p44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758" name="Google Shape;758;p44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機率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759" name="Google Shape;759;p44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760" name="Google Shape;760;p44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(Blei, 2012)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761" name="Google Shape;761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179497" y="2472500"/>
            <a:ext cx="1717225" cy="2264476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44"/>
          <p:cNvSpPr/>
          <p:nvPr/>
        </p:nvSpPr>
        <p:spPr>
          <a:xfrm>
            <a:off x="6085850" y="2758038"/>
            <a:ext cx="1205400" cy="600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主題對應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詞彙</a:t>
            </a:r>
            <a:r>
              <a:rPr lang="en" sz="1600">
                <a:solidFill>
                  <a:srgbClr val="FFFFFF"/>
                </a:solidFill>
              </a:rPr>
              <a:t>分佈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763" name="Google Shape;763;p44"/>
          <p:cNvSpPr/>
          <p:nvPr/>
        </p:nvSpPr>
        <p:spPr>
          <a:xfrm>
            <a:off x="6085850" y="4305463"/>
            <a:ext cx="1205400" cy="600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給定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主題標籤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764" name="Google Shape;764;p44"/>
          <p:cNvPicPr preferRelativeResize="0"/>
          <p:nvPr/>
        </p:nvPicPr>
        <p:blipFill rotWithShape="1">
          <a:blip r:embed="rId7">
            <a:alphaModFix/>
          </a:blip>
          <a:srcRect b="4021" l="0" r="60560" t="0"/>
          <a:stretch/>
        </p:blipFill>
        <p:spPr>
          <a:xfrm>
            <a:off x="1021951" y="1880750"/>
            <a:ext cx="2455702" cy="28616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5" name="Google Shape;765;p44"/>
          <p:cNvCxnSpPr/>
          <p:nvPr/>
        </p:nvCxnSpPr>
        <p:spPr>
          <a:xfrm>
            <a:off x="4386900" y="1795250"/>
            <a:ext cx="0" cy="30132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66" name="Google Shape;766;p44"/>
          <p:cNvCxnSpPr/>
          <p:nvPr/>
        </p:nvCxnSpPr>
        <p:spPr>
          <a:xfrm>
            <a:off x="3477650" y="1795250"/>
            <a:ext cx="0" cy="30132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67" name="Google Shape;767;p44"/>
          <p:cNvCxnSpPr/>
          <p:nvPr/>
        </p:nvCxnSpPr>
        <p:spPr>
          <a:xfrm>
            <a:off x="1851650" y="2137050"/>
            <a:ext cx="0" cy="272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68" name="Google Shape;768;p44"/>
          <p:cNvCxnSpPr/>
          <p:nvPr/>
        </p:nvCxnSpPr>
        <p:spPr>
          <a:xfrm>
            <a:off x="2614875" y="3165800"/>
            <a:ext cx="0" cy="272100"/>
          </a:xfrm>
          <a:prstGeom prst="straightConnector1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69" name="Google Shape;769;p44"/>
          <p:cNvCxnSpPr/>
          <p:nvPr/>
        </p:nvCxnSpPr>
        <p:spPr>
          <a:xfrm>
            <a:off x="1911375" y="3271975"/>
            <a:ext cx="0" cy="272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70" name="Google Shape;770;p44"/>
          <p:cNvCxnSpPr/>
          <p:nvPr/>
        </p:nvCxnSpPr>
        <p:spPr>
          <a:xfrm>
            <a:off x="3477650" y="4486450"/>
            <a:ext cx="26082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1" name="Google Shape;771;p44"/>
          <p:cNvCxnSpPr/>
          <p:nvPr/>
        </p:nvCxnSpPr>
        <p:spPr>
          <a:xfrm>
            <a:off x="5296150" y="1795250"/>
            <a:ext cx="0" cy="30132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72" name="Google Shape;772;p44"/>
          <p:cNvSpPr/>
          <p:nvPr/>
        </p:nvSpPr>
        <p:spPr>
          <a:xfrm rot="-5400000">
            <a:off x="6283850" y="3569713"/>
            <a:ext cx="8094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45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778" name="Google Shape;778;p45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機率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779" name="Google Shape;779;p45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780" name="Google Shape;780;p4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LDA應用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國富論文件瀏覽 (1/2)</a:t>
            </a:r>
            <a:endParaRPr/>
          </a:p>
        </p:txBody>
      </p:sp>
      <p:sp>
        <p:nvSpPr>
          <p:cNvPr id="781" name="Google Shape;781;p4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2" name="Google Shape;782;p45"/>
          <p:cNvPicPr preferRelativeResize="0"/>
          <p:nvPr/>
        </p:nvPicPr>
        <p:blipFill rotWithShape="1">
          <a:blip r:embed="rId3">
            <a:alphaModFix/>
          </a:blip>
          <a:srcRect b="49374" l="16112" r="16556" t="0"/>
          <a:stretch/>
        </p:blipFill>
        <p:spPr>
          <a:xfrm>
            <a:off x="2020700" y="1684075"/>
            <a:ext cx="5289365" cy="3371524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45"/>
          <p:cNvSpPr/>
          <p:nvPr/>
        </p:nvSpPr>
        <p:spPr>
          <a:xfrm>
            <a:off x="404675" y="1879650"/>
            <a:ext cx="1441800" cy="911100"/>
          </a:xfrm>
          <a:prstGeom prst="wedgeRoundRectCallout">
            <a:avLst>
              <a:gd fmla="val 65942" name="adj1"/>
              <a:gd fmla="val 34596" name="adj2"/>
              <a:gd fmla="val 0" name="adj3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最常出現的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主題詞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(人工編撰)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784" name="Google Shape;784;p45"/>
          <p:cNvSpPr/>
          <p:nvPr/>
        </p:nvSpPr>
        <p:spPr>
          <a:xfrm>
            <a:off x="7120625" y="1660650"/>
            <a:ext cx="1441800" cy="911100"/>
          </a:xfrm>
          <a:prstGeom prst="wedgeRoundRectCallout">
            <a:avLst>
              <a:gd fmla="val -72905" name="adj1"/>
              <a:gd fmla="val 29401" name="adj2"/>
              <a:gd fmla="val 0" name="adj3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主題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(LDA</a:t>
            </a:r>
            <a:r>
              <a:rPr lang="en" sz="1600">
                <a:solidFill>
                  <a:schemeClr val="lt1"/>
                </a:solidFill>
              </a:rPr>
              <a:t>抽取</a:t>
            </a:r>
            <a:r>
              <a:rPr lang="en" sz="1600">
                <a:solidFill>
                  <a:schemeClr val="lt1"/>
                </a:solidFill>
              </a:rPr>
              <a:t>)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785" name="Google Shape;785;p45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(Binder &amp; Jennings, 2014)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4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LDA應用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國富論文件瀏覽 (2/2)</a:t>
            </a:r>
            <a:endParaRPr b="0" sz="2400"/>
          </a:p>
        </p:txBody>
      </p:sp>
      <p:sp>
        <p:nvSpPr>
          <p:cNvPr id="791" name="Google Shape;791;p46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4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3" name="Google Shape;793;p46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(Binder &amp; Jennings, 2014)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794" name="Google Shape;794;p46"/>
          <p:cNvPicPr preferRelativeResize="0"/>
          <p:nvPr/>
        </p:nvPicPr>
        <p:blipFill rotWithShape="1">
          <a:blip r:embed="rId3">
            <a:alphaModFix/>
          </a:blip>
          <a:srcRect b="52453" l="0" r="0" t="0"/>
          <a:stretch/>
        </p:blipFill>
        <p:spPr>
          <a:xfrm>
            <a:off x="1303800" y="1990050"/>
            <a:ext cx="6298249" cy="2541599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46"/>
          <p:cNvSpPr/>
          <p:nvPr/>
        </p:nvSpPr>
        <p:spPr>
          <a:xfrm>
            <a:off x="1229800" y="2343750"/>
            <a:ext cx="765300" cy="393600"/>
          </a:xfrm>
          <a:prstGeom prst="wedgeRoundRectCallout">
            <a:avLst>
              <a:gd fmla="val 65942" name="adj1"/>
              <a:gd fmla="val 34596" name="adj2"/>
              <a:gd fmla="val 0" name="adj3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原文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796" name="Google Shape;796;p46"/>
          <p:cNvSpPr/>
          <p:nvPr/>
        </p:nvSpPr>
        <p:spPr>
          <a:xfrm>
            <a:off x="703400" y="2996150"/>
            <a:ext cx="1115700" cy="669600"/>
          </a:xfrm>
          <a:prstGeom prst="wedgeRoundRectCallout">
            <a:avLst>
              <a:gd fmla="val 70026" name="adj1"/>
              <a:gd fmla="val 20703" name="adj2"/>
              <a:gd fmla="val 0" name="adj3"/>
            </a:avLst>
          </a:prstGeom>
          <a:solidFill>
            <a:srgbClr val="CC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主題相關詞彙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797" name="Google Shape;797;p46"/>
          <p:cNvSpPr/>
          <p:nvPr/>
        </p:nvSpPr>
        <p:spPr>
          <a:xfrm>
            <a:off x="4626100" y="4176425"/>
            <a:ext cx="1115700" cy="669600"/>
          </a:xfrm>
          <a:prstGeom prst="wedgeRoundRectCallout">
            <a:avLst>
              <a:gd fmla="val -76067" name="adj1"/>
              <a:gd fmla="val -34356" name="adj2"/>
              <a:gd fmla="val 0" name="adj3"/>
            </a:avLst>
          </a:prstGeom>
          <a:solidFill>
            <a:srgbClr val="CC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主題相關詞彙</a:t>
            </a:r>
            <a:r>
              <a:rPr lang="en" sz="1600">
                <a:solidFill>
                  <a:schemeClr val="lt1"/>
                </a:solidFill>
              </a:rPr>
              <a:t>分佈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798" name="Google Shape;798;p46"/>
          <p:cNvSpPr/>
          <p:nvPr/>
        </p:nvSpPr>
        <p:spPr>
          <a:xfrm>
            <a:off x="7109850" y="1748575"/>
            <a:ext cx="1441800" cy="561000"/>
          </a:xfrm>
          <a:prstGeom prst="wedgeRoundRectCallout">
            <a:avLst>
              <a:gd fmla="val -58560" name="adj1"/>
              <a:gd fmla="val 52193" name="adj2"/>
              <a:gd fmla="val 0" name="adj3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選擇</a:t>
            </a:r>
            <a:r>
              <a:rPr lang="en" sz="1600">
                <a:solidFill>
                  <a:schemeClr val="lt1"/>
                </a:solidFill>
              </a:rPr>
              <a:t>主題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799" name="Google Shape;799;p46"/>
          <p:cNvSpPr/>
          <p:nvPr/>
        </p:nvSpPr>
        <p:spPr>
          <a:xfrm>
            <a:off x="4808725" y="2384075"/>
            <a:ext cx="2062800" cy="271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800" name="Google Shape;800;p46"/>
          <p:cNvSpPr/>
          <p:nvPr/>
        </p:nvSpPr>
        <p:spPr>
          <a:xfrm>
            <a:off x="6955350" y="3513800"/>
            <a:ext cx="1441800" cy="561000"/>
          </a:xfrm>
          <a:prstGeom prst="wedgeRoundRectCallout">
            <a:avLst>
              <a:gd fmla="val -79737" name="adj1"/>
              <a:gd fmla="val -11466" name="adj2"/>
              <a:gd fmla="val 0" name="adj3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主題</a:t>
            </a:r>
            <a:r>
              <a:rPr lang="en" sz="1600">
                <a:solidFill>
                  <a:schemeClr val="lt1"/>
                </a:solidFill>
              </a:rPr>
              <a:t>統計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801" name="Google Shape;801;p46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802" name="Google Shape;802;p46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機率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803" name="Google Shape;803;p46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47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Section 2-2 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總覽描述之</a:t>
            </a:r>
            <a:endParaRPr b="0"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詞性與命名實體</a:t>
            </a:r>
            <a:endParaRPr/>
          </a:p>
        </p:txBody>
      </p:sp>
      <p:sp>
        <p:nvSpPr>
          <p:cNvPr id="809" name="Google Shape;809;p4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Parts-of-Speech Tagging (POS)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詞性</a:t>
            </a:r>
            <a:r>
              <a:rPr lang="en"/>
              <a:t>標記</a:t>
            </a:r>
            <a:endParaRPr/>
          </a:p>
        </p:txBody>
      </p:sp>
      <p:sp>
        <p:nvSpPr>
          <p:cNvPr id="815" name="Google Shape;815;p48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6" name="Google Shape;816;p4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17" name="Google Shape;817;p48"/>
          <p:cNvPicPr preferRelativeResize="0"/>
          <p:nvPr/>
        </p:nvPicPr>
        <p:blipFill rotWithShape="1">
          <a:blip r:embed="rId3">
            <a:alphaModFix/>
          </a:blip>
          <a:srcRect b="23406" l="0" r="0" t="0"/>
          <a:stretch/>
        </p:blipFill>
        <p:spPr>
          <a:xfrm>
            <a:off x="1506550" y="2710100"/>
            <a:ext cx="6624999" cy="1821551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48"/>
          <p:cNvSpPr/>
          <p:nvPr/>
        </p:nvSpPr>
        <p:spPr>
          <a:xfrm>
            <a:off x="1670150" y="2017575"/>
            <a:ext cx="1011000" cy="7302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人稱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代名詞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819" name="Google Shape;819;p48"/>
          <p:cNvSpPr/>
          <p:nvPr/>
        </p:nvSpPr>
        <p:spPr>
          <a:xfrm>
            <a:off x="2906900" y="2017575"/>
            <a:ext cx="1338300" cy="7464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動詞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(現在式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第三人稱)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20" name="Google Shape;820;p48"/>
          <p:cNvSpPr/>
          <p:nvPr/>
        </p:nvSpPr>
        <p:spPr>
          <a:xfrm>
            <a:off x="4357900" y="2017575"/>
            <a:ext cx="719400" cy="7302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名詞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複數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821" name="Google Shape;821;p48"/>
          <p:cNvSpPr/>
          <p:nvPr/>
        </p:nvSpPr>
        <p:spPr>
          <a:xfrm>
            <a:off x="5333500" y="2017575"/>
            <a:ext cx="719400" cy="7302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介系詞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822" name="Google Shape;822;p48"/>
          <p:cNvSpPr/>
          <p:nvPr/>
        </p:nvSpPr>
        <p:spPr>
          <a:xfrm>
            <a:off x="6052900" y="2017575"/>
            <a:ext cx="719400" cy="7302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冠詞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823" name="Google Shape;823;p48"/>
          <p:cNvSpPr/>
          <p:nvPr/>
        </p:nvSpPr>
        <p:spPr>
          <a:xfrm>
            <a:off x="7055050" y="2017575"/>
            <a:ext cx="719400" cy="7302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名詞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單數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824" name="Google Shape;824;p48"/>
          <p:cNvSpPr/>
          <p:nvPr/>
        </p:nvSpPr>
        <p:spPr>
          <a:xfrm>
            <a:off x="618025" y="647625"/>
            <a:ext cx="519025" cy="87245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825" name="Google Shape;825;p48"/>
          <p:cNvSpPr txBox="1"/>
          <p:nvPr/>
        </p:nvSpPr>
        <p:spPr>
          <a:xfrm>
            <a:off x="618038" y="6476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詞性</a:t>
            </a:r>
            <a:endParaRPr b="1"/>
          </a:p>
        </p:txBody>
      </p:sp>
      <p:sp>
        <p:nvSpPr>
          <p:cNvPr id="826" name="Google Shape;826;p48"/>
          <p:cNvSpPr/>
          <p:nvPr/>
        </p:nvSpPr>
        <p:spPr>
          <a:xfrm>
            <a:off x="618025" y="4461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4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Parts-of-Speech Tagging</a:t>
            </a:r>
            <a:r>
              <a:rPr lang="en"/>
              <a:t> (POS)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詞性標記：主要詞性</a:t>
            </a:r>
            <a:endParaRPr/>
          </a:p>
        </p:txBody>
      </p:sp>
      <p:sp>
        <p:nvSpPr>
          <p:cNvPr id="832" name="Google Shape;832;p4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833" name="Google Shape;833;p49"/>
          <p:cNvGraphicFramePr/>
          <p:nvPr/>
        </p:nvGraphicFramePr>
        <p:xfrm>
          <a:off x="1303800" y="2017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{48D0879F-4173-482A-B24D-7079B7DFDA3F}</a:tableStyleId>
              </a:tblPr>
              <a:tblGrid>
                <a:gridCol w="891650"/>
                <a:gridCol w="1613050"/>
              </a:tblGrid>
              <a:tr h="192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標籤代號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詞性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</a:tr>
              <a:tr h="192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FF0000"/>
                          </a:solidFill>
                        </a:rPr>
                        <a:t>adj</a:t>
                      </a:r>
                      <a:endParaRPr b="1" sz="1600"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FF0000"/>
                          </a:solidFill>
                        </a:rPr>
                        <a:t>形容詞</a:t>
                      </a:r>
                      <a:endParaRPr b="1" sz="1600"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92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adv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副詞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192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conj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連接詞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92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int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感嘆詞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192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數詞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92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FF0000"/>
                          </a:solidFill>
                        </a:rPr>
                        <a:t>n</a:t>
                      </a:r>
                      <a:endParaRPr b="1" sz="1600"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FF0000"/>
                          </a:solidFill>
                        </a:rPr>
                        <a:t>名詞</a:t>
                      </a:r>
                      <a:endParaRPr b="1" sz="1600"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192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o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擬聲詞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4" name="Google Shape;834;p49"/>
          <p:cNvGraphicFramePr/>
          <p:nvPr/>
        </p:nvGraphicFramePr>
        <p:xfrm>
          <a:off x="3975175" y="2003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{48D0879F-4173-482A-B24D-7079B7DFDA3F}</a:tableStyleId>
              </a:tblPr>
              <a:tblGrid>
                <a:gridCol w="1171075"/>
                <a:gridCol w="1608150"/>
              </a:tblGrid>
              <a:tr h="192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標籤代號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詞性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</a:tr>
              <a:tr h="2882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prep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介系詞、介詞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2882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pron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代詞、代名詞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92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punc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標點符號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192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q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量詞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92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u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助詞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192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0000FF"/>
                          </a:solidFill>
                        </a:rPr>
                        <a:t>unknown</a:t>
                      </a:r>
                      <a:endParaRPr b="1" sz="1600">
                        <a:solidFill>
                          <a:srgbClr val="0000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0000FF"/>
                          </a:solidFill>
                        </a:rPr>
                        <a:t>未知詞</a:t>
                      </a:r>
                      <a:endParaRPr b="1" sz="1600">
                        <a:solidFill>
                          <a:srgbClr val="0000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92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FF0000"/>
                          </a:solidFill>
                        </a:rPr>
                        <a:t>v</a:t>
                      </a:r>
                      <a:endParaRPr b="1" sz="1600"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FF0000"/>
                          </a:solidFill>
                        </a:rPr>
                        <a:t>動詞</a:t>
                      </a:r>
                      <a:endParaRPr b="1" sz="1600"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</a:tbl>
          </a:graphicData>
        </a:graphic>
      </p:graphicFrame>
      <p:sp>
        <p:nvSpPr>
          <p:cNvPr id="835" name="Google Shape;835;p49"/>
          <p:cNvSpPr/>
          <p:nvPr/>
        </p:nvSpPr>
        <p:spPr>
          <a:xfrm>
            <a:off x="618025" y="647625"/>
            <a:ext cx="519025" cy="87245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836" name="Google Shape;836;p49"/>
          <p:cNvSpPr txBox="1"/>
          <p:nvPr/>
        </p:nvSpPr>
        <p:spPr>
          <a:xfrm>
            <a:off x="618038" y="6476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詞性</a:t>
            </a:r>
            <a:endParaRPr b="1"/>
          </a:p>
        </p:txBody>
      </p:sp>
      <p:sp>
        <p:nvSpPr>
          <p:cNvPr id="837" name="Google Shape;837;p49"/>
          <p:cNvSpPr/>
          <p:nvPr/>
        </p:nvSpPr>
        <p:spPr>
          <a:xfrm>
            <a:off x="618025" y="4461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50"/>
          <p:cNvSpPr txBox="1"/>
          <p:nvPr>
            <p:ph type="title"/>
          </p:nvPr>
        </p:nvSpPr>
        <p:spPr>
          <a:xfrm>
            <a:off x="1303800" y="378850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女性會對什麼樣的男性產生好感？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2011年韓國網路文字探勘</a:t>
            </a:r>
            <a:endParaRPr b="0" sz="2400"/>
          </a:p>
        </p:txBody>
      </p:sp>
      <p:sp>
        <p:nvSpPr>
          <p:cNvPr id="843" name="Google Shape;843;p5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4" name="Google Shape;844;p50"/>
          <p:cNvSpPr txBox="1"/>
          <p:nvPr/>
        </p:nvSpPr>
        <p:spPr>
          <a:xfrm>
            <a:off x="5740800" y="4805450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修改自 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(宋吉永, 陳姿穎, 尹相志, 2013)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45" name="Google Shape;845;p50"/>
          <p:cNvSpPr/>
          <p:nvPr/>
        </p:nvSpPr>
        <p:spPr>
          <a:xfrm>
            <a:off x="3860300" y="2900275"/>
            <a:ext cx="1011000" cy="4347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</a:rPr>
              <a:t>男人</a:t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846" name="Google Shape;846;p50"/>
          <p:cNvSpPr/>
          <p:nvPr/>
        </p:nvSpPr>
        <p:spPr>
          <a:xfrm>
            <a:off x="734375" y="1555350"/>
            <a:ext cx="1011000" cy="4347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</a:rPr>
              <a:t>喜歡</a:t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847" name="Google Shape;847;p50"/>
          <p:cNvSpPr/>
          <p:nvPr/>
        </p:nvSpPr>
        <p:spPr>
          <a:xfrm>
            <a:off x="2749700" y="1466750"/>
            <a:ext cx="1110600" cy="434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2"/>
                </a:solidFill>
              </a:rPr>
              <a:t>帥氣的</a:t>
            </a:r>
            <a:endParaRPr b="1" sz="1600">
              <a:solidFill>
                <a:schemeClr val="accent2"/>
              </a:solidFill>
            </a:endParaRPr>
          </a:p>
        </p:txBody>
      </p:sp>
      <p:sp>
        <p:nvSpPr>
          <p:cNvPr id="848" name="Google Shape;848;p50"/>
          <p:cNvSpPr/>
          <p:nvPr/>
        </p:nvSpPr>
        <p:spPr>
          <a:xfrm>
            <a:off x="6087975" y="3159125"/>
            <a:ext cx="1110600" cy="434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2"/>
                </a:solidFill>
              </a:rPr>
              <a:t>可愛的</a:t>
            </a:r>
            <a:endParaRPr b="1" sz="1600">
              <a:solidFill>
                <a:schemeClr val="accent2"/>
              </a:solidFill>
            </a:endParaRPr>
          </a:p>
        </p:txBody>
      </p:sp>
      <p:sp>
        <p:nvSpPr>
          <p:cNvPr id="849" name="Google Shape;849;p50"/>
          <p:cNvSpPr/>
          <p:nvPr/>
        </p:nvSpPr>
        <p:spPr>
          <a:xfrm>
            <a:off x="2159000" y="3829450"/>
            <a:ext cx="1110600" cy="434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2"/>
                </a:solidFill>
              </a:rPr>
              <a:t>有點壞</a:t>
            </a:r>
            <a:endParaRPr b="1" sz="1600">
              <a:solidFill>
                <a:schemeClr val="accent2"/>
              </a:solidFill>
            </a:endParaRPr>
          </a:p>
        </p:txBody>
      </p:sp>
      <p:sp>
        <p:nvSpPr>
          <p:cNvPr id="850" name="Google Shape;850;p50"/>
          <p:cNvSpPr/>
          <p:nvPr/>
        </p:nvSpPr>
        <p:spPr>
          <a:xfrm>
            <a:off x="5928675" y="3890800"/>
            <a:ext cx="7413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強壯</a:t>
            </a:r>
            <a:r>
              <a:rPr b="1" lang="en" sz="1200">
                <a:solidFill>
                  <a:schemeClr val="dk2"/>
                </a:solidFill>
              </a:rPr>
              <a:t>的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851" name="Google Shape;851;p50"/>
          <p:cNvSpPr/>
          <p:nvPr/>
        </p:nvSpPr>
        <p:spPr>
          <a:xfrm>
            <a:off x="4999500" y="4202800"/>
            <a:ext cx="7413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有錢</a:t>
            </a:r>
            <a:r>
              <a:rPr b="1" lang="en" sz="1200">
                <a:solidFill>
                  <a:schemeClr val="dk2"/>
                </a:solidFill>
              </a:rPr>
              <a:t>的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852" name="Google Shape;852;p50"/>
          <p:cNvSpPr/>
          <p:nvPr/>
        </p:nvSpPr>
        <p:spPr>
          <a:xfrm>
            <a:off x="3940963" y="1528088"/>
            <a:ext cx="7413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善良的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853" name="Google Shape;853;p50"/>
          <p:cNvSpPr/>
          <p:nvPr/>
        </p:nvSpPr>
        <p:spPr>
          <a:xfrm>
            <a:off x="1837102" y="2689525"/>
            <a:ext cx="8418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有出息</a:t>
            </a:r>
            <a:r>
              <a:rPr b="1" lang="en" sz="1200">
                <a:solidFill>
                  <a:schemeClr val="dk2"/>
                </a:solidFill>
              </a:rPr>
              <a:t>的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854" name="Google Shape;854;p50"/>
          <p:cNvSpPr/>
          <p:nvPr/>
        </p:nvSpPr>
        <p:spPr>
          <a:xfrm>
            <a:off x="1524175" y="3104850"/>
            <a:ext cx="7413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整齊</a:t>
            </a:r>
            <a:r>
              <a:rPr b="1" lang="en" sz="1200">
                <a:solidFill>
                  <a:schemeClr val="dk2"/>
                </a:solidFill>
              </a:rPr>
              <a:t>的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855" name="Google Shape;855;p50"/>
          <p:cNvSpPr/>
          <p:nvPr/>
        </p:nvSpPr>
        <p:spPr>
          <a:xfrm>
            <a:off x="2592675" y="3334975"/>
            <a:ext cx="7413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親近</a:t>
            </a:r>
            <a:r>
              <a:rPr b="1" lang="en" sz="1200">
                <a:solidFill>
                  <a:schemeClr val="dk2"/>
                </a:solidFill>
              </a:rPr>
              <a:t>的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856" name="Google Shape;856;p50"/>
          <p:cNvSpPr/>
          <p:nvPr/>
        </p:nvSpPr>
        <p:spPr>
          <a:xfrm>
            <a:off x="2904600" y="4383575"/>
            <a:ext cx="7413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溫暖</a:t>
            </a:r>
            <a:r>
              <a:rPr b="1" lang="en" sz="1200">
                <a:solidFill>
                  <a:schemeClr val="dk2"/>
                </a:solidFill>
              </a:rPr>
              <a:t>的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857" name="Google Shape;857;p50"/>
          <p:cNvSpPr/>
          <p:nvPr/>
        </p:nvSpPr>
        <p:spPr>
          <a:xfrm>
            <a:off x="3926700" y="4395150"/>
            <a:ext cx="7413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細心</a:t>
            </a:r>
            <a:r>
              <a:rPr b="1" lang="en" sz="1200">
                <a:solidFill>
                  <a:schemeClr val="dk2"/>
                </a:solidFill>
              </a:rPr>
              <a:t>的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858" name="Google Shape;858;p50"/>
          <p:cNvSpPr/>
          <p:nvPr/>
        </p:nvSpPr>
        <p:spPr>
          <a:xfrm>
            <a:off x="6415475" y="2588350"/>
            <a:ext cx="9315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有點笨</a:t>
            </a:r>
            <a:r>
              <a:rPr b="1" lang="en" sz="1200">
                <a:solidFill>
                  <a:schemeClr val="dk2"/>
                </a:solidFill>
              </a:rPr>
              <a:t>的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859" name="Google Shape;859;p50"/>
          <p:cNvSpPr/>
          <p:nvPr/>
        </p:nvSpPr>
        <p:spPr>
          <a:xfrm>
            <a:off x="6262800" y="1840100"/>
            <a:ext cx="9315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幽默</a:t>
            </a:r>
            <a:r>
              <a:rPr b="1" lang="en" sz="1200">
                <a:solidFill>
                  <a:schemeClr val="dk2"/>
                </a:solidFill>
              </a:rPr>
              <a:t>的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860" name="Google Shape;860;p50"/>
          <p:cNvSpPr/>
          <p:nvPr/>
        </p:nvSpPr>
        <p:spPr>
          <a:xfrm>
            <a:off x="5400050" y="1404250"/>
            <a:ext cx="9315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情緒化</a:t>
            </a:r>
            <a:r>
              <a:rPr b="1" lang="en" sz="1200">
                <a:solidFill>
                  <a:schemeClr val="dk2"/>
                </a:solidFill>
              </a:rPr>
              <a:t>的</a:t>
            </a:r>
            <a:endParaRPr b="1" sz="1200">
              <a:solidFill>
                <a:schemeClr val="dk2"/>
              </a:solidFill>
            </a:endParaRPr>
          </a:p>
        </p:txBody>
      </p:sp>
      <p:cxnSp>
        <p:nvCxnSpPr>
          <p:cNvPr id="861" name="Google Shape;861;p50"/>
          <p:cNvCxnSpPr>
            <a:stCxn id="845" idx="0"/>
            <a:endCxn id="862" idx="2"/>
          </p:cNvCxnSpPr>
          <p:nvPr/>
        </p:nvCxnSpPr>
        <p:spPr>
          <a:xfrm rot="10800000">
            <a:off x="4297400" y="2449075"/>
            <a:ext cx="68400" cy="45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3" name="Google Shape;863;p50"/>
          <p:cNvCxnSpPr>
            <a:stCxn id="864" idx="2"/>
            <a:endCxn id="845" idx="0"/>
          </p:cNvCxnSpPr>
          <p:nvPr/>
        </p:nvCxnSpPr>
        <p:spPr>
          <a:xfrm>
            <a:off x="3234250" y="2571750"/>
            <a:ext cx="1131600" cy="328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5" name="Google Shape;865;p50"/>
          <p:cNvCxnSpPr>
            <a:stCxn id="845" idx="0"/>
            <a:endCxn id="847" idx="2"/>
          </p:cNvCxnSpPr>
          <p:nvPr/>
        </p:nvCxnSpPr>
        <p:spPr>
          <a:xfrm rot="10800000">
            <a:off x="3305000" y="1901575"/>
            <a:ext cx="1060800" cy="998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6" name="Google Shape;866;p50"/>
          <p:cNvCxnSpPr>
            <a:stCxn id="852" idx="2"/>
            <a:endCxn id="845" idx="0"/>
          </p:cNvCxnSpPr>
          <p:nvPr/>
        </p:nvCxnSpPr>
        <p:spPr>
          <a:xfrm>
            <a:off x="4311613" y="1840088"/>
            <a:ext cx="54300" cy="1060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7" name="Google Shape;867;p50"/>
          <p:cNvCxnSpPr>
            <a:stCxn id="846" idx="2"/>
            <a:endCxn id="845" idx="1"/>
          </p:cNvCxnSpPr>
          <p:nvPr/>
        </p:nvCxnSpPr>
        <p:spPr>
          <a:xfrm>
            <a:off x="1239875" y="1990050"/>
            <a:ext cx="2620500" cy="112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8" name="Google Shape;868;p50"/>
          <p:cNvCxnSpPr>
            <a:endCxn id="845" idx="1"/>
          </p:cNvCxnSpPr>
          <p:nvPr/>
        </p:nvCxnSpPr>
        <p:spPr>
          <a:xfrm>
            <a:off x="2678900" y="2845525"/>
            <a:ext cx="1181400" cy="27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9" name="Google Shape;869;p50"/>
          <p:cNvCxnSpPr>
            <a:stCxn id="854" idx="3"/>
            <a:endCxn id="845" idx="1"/>
          </p:cNvCxnSpPr>
          <p:nvPr/>
        </p:nvCxnSpPr>
        <p:spPr>
          <a:xfrm flipH="1" rot="10800000">
            <a:off x="2265475" y="3117750"/>
            <a:ext cx="1594800" cy="14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0" name="Google Shape;870;p50"/>
          <p:cNvCxnSpPr>
            <a:stCxn id="855" idx="3"/>
            <a:endCxn id="845" idx="1"/>
          </p:cNvCxnSpPr>
          <p:nvPr/>
        </p:nvCxnSpPr>
        <p:spPr>
          <a:xfrm flipH="1" rot="10800000">
            <a:off x="3333975" y="3117775"/>
            <a:ext cx="526200" cy="37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1" name="Google Shape;871;p50"/>
          <p:cNvCxnSpPr>
            <a:stCxn id="849" idx="3"/>
            <a:endCxn id="845" idx="1"/>
          </p:cNvCxnSpPr>
          <p:nvPr/>
        </p:nvCxnSpPr>
        <p:spPr>
          <a:xfrm flipH="1" rot="10800000">
            <a:off x="3269600" y="3117700"/>
            <a:ext cx="590700" cy="929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2" name="Google Shape;872;p50"/>
          <p:cNvCxnSpPr>
            <a:stCxn id="856" idx="0"/>
            <a:endCxn id="845" idx="2"/>
          </p:cNvCxnSpPr>
          <p:nvPr/>
        </p:nvCxnSpPr>
        <p:spPr>
          <a:xfrm flipH="1" rot="10800000">
            <a:off x="3275250" y="3335075"/>
            <a:ext cx="1090500" cy="1048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3" name="Google Shape;873;p50"/>
          <p:cNvCxnSpPr>
            <a:stCxn id="874" idx="0"/>
            <a:endCxn id="845" idx="2"/>
          </p:cNvCxnSpPr>
          <p:nvPr/>
        </p:nvCxnSpPr>
        <p:spPr>
          <a:xfrm flipH="1" rot="10800000">
            <a:off x="3820475" y="3334925"/>
            <a:ext cx="545400" cy="41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5" name="Google Shape;875;p50"/>
          <p:cNvCxnSpPr>
            <a:stCxn id="857" idx="0"/>
            <a:endCxn id="845" idx="2"/>
          </p:cNvCxnSpPr>
          <p:nvPr/>
        </p:nvCxnSpPr>
        <p:spPr>
          <a:xfrm flipH="1" rot="10800000">
            <a:off x="4297350" y="3334950"/>
            <a:ext cx="68400" cy="1060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6" name="Google Shape;876;p50"/>
          <p:cNvCxnSpPr>
            <a:endCxn id="845" idx="2"/>
          </p:cNvCxnSpPr>
          <p:nvPr/>
        </p:nvCxnSpPr>
        <p:spPr>
          <a:xfrm rot="10800000">
            <a:off x="4365800" y="3334975"/>
            <a:ext cx="376200" cy="49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7" name="Google Shape;877;p50"/>
          <p:cNvCxnSpPr>
            <a:stCxn id="878" idx="0"/>
            <a:endCxn id="845" idx="3"/>
          </p:cNvCxnSpPr>
          <p:nvPr/>
        </p:nvCxnSpPr>
        <p:spPr>
          <a:xfrm rot="10800000">
            <a:off x="4871225" y="3117725"/>
            <a:ext cx="432600" cy="25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9" name="Google Shape;879;p50"/>
          <p:cNvCxnSpPr>
            <a:stCxn id="851" idx="0"/>
            <a:endCxn id="845" idx="2"/>
          </p:cNvCxnSpPr>
          <p:nvPr/>
        </p:nvCxnSpPr>
        <p:spPr>
          <a:xfrm rot="10800000">
            <a:off x="4365750" y="3334900"/>
            <a:ext cx="1004400" cy="86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0" name="Google Shape;880;p50"/>
          <p:cNvCxnSpPr>
            <a:stCxn id="850" idx="0"/>
            <a:endCxn id="845" idx="3"/>
          </p:cNvCxnSpPr>
          <p:nvPr/>
        </p:nvCxnSpPr>
        <p:spPr>
          <a:xfrm rot="10800000">
            <a:off x="4871325" y="3117700"/>
            <a:ext cx="1428000" cy="77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1" name="Google Shape;881;p50"/>
          <p:cNvCxnSpPr>
            <a:stCxn id="848" idx="1"/>
            <a:endCxn id="845" idx="3"/>
          </p:cNvCxnSpPr>
          <p:nvPr/>
        </p:nvCxnSpPr>
        <p:spPr>
          <a:xfrm rot="10800000">
            <a:off x="4871175" y="3117575"/>
            <a:ext cx="1216800" cy="25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2" name="Google Shape;882;p50"/>
          <p:cNvCxnSpPr>
            <a:stCxn id="858" idx="1"/>
            <a:endCxn id="845" idx="3"/>
          </p:cNvCxnSpPr>
          <p:nvPr/>
        </p:nvCxnSpPr>
        <p:spPr>
          <a:xfrm flipH="1">
            <a:off x="4871375" y="2744350"/>
            <a:ext cx="1544100" cy="37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3" name="Google Shape;883;p50"/>
          <p:cNvCxnSpPr>
            <a:stCxn id="884" idx="1"/>
            <a:endCxn id="845" idx="3"/>
          </p:cNvCxnSpPr>
          <p:nvPr/>
        </p:nvCxnSpPr>
        <p:spPr>
          <a:xfrm flipH="1">
            <a:off x="4871400" y="2540250"/>
            <a:ext cx="280800" cy="57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5" name="Google Shape;885;p50"/>
          <p:cNvCxnSpPr>
            <a:stCxn id="886" idx="2"/>
            <a:endCxn id="845" idx="0"/>
          </p:cNvCxnSpPr>
          <p:nvPr/>
        </p:nvCxnSpPr>
        <p:spPr>
          <a:xfrm flipH="1">
            <a:off x="4365875" y="2116388"/>
            <a:ext cx="767700" cy="78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7" name="Google Shape;887;p50"/>
          <p:cNvCxnSpPr>
            <a:stCxn id="860" idx="2"/>
            <a:endCxn id="845" idx="0"/>
          </p:cNvCxnSpPr>
          <p:nvPr/>
        </p:nvCxnSpPr>
        <p:spPr>
          <a:xfrm flipH="1">
            <a:off x="4365800" y="1716250"/>
            <a:ext cx="1500000" cy="118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8" name="Google Shape;888;p50"/>
          <p:cNvCxnSpPr>
            <a:stCxn id="859" idx="1"/>
            <a:endCxn id="845" idx="0"/>
          </p:cNvCxnSpPr>
          <p:nvPr/>
        </p:nvCxnSpPr>
        <p:spPr>
          <a:xfrm flipH="1">
            <a:off x="4365900" y="1996100"/>
            <a:ext cx="1896900" cy="90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64" name="Google Shape;864;p50"/>
          <p:cNvSpPr/>
          <p:nvPr/>
        </p:nvSpPr>
        <p:spPr>
          <a:xfrm>
            <a:off x="2678950" y="2137050"/>
            <a:ext cx="1110600" cy="434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2"/>
                </a:solidFill>
              </a:rPr>
              <a:t>高個子的</a:t>
            </a:r>
            <a:endParaRPr b="1" sz="1600">
              <a:solidFill>
                <a:schemeClr val="accent2"/>
              </a:solidFill>
            </a:endParaRPr>
          </a:p>
        </p:txBody>
      </p:sp>
      <p:sp>
        <p:nvSpPr>
          <p:cNvPr id="884" name="Google Shape;884;p50"/>
          <p:cNvSpPr/>
          <p:nvPr/>
        </p:nvSpPr>
        <p:spPr>
          <a:xfrm>
            <a:off x="5152200" y="2322900"/>
            <a:ext cx="1110600" cy="434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2"/>
                </a:solidFill>
              </a:rPr>
              <a:t>還沒遇見</a:t>
            </a:r>
            <a:endParaRPr b="1" sz="1600">
              <a:solidFill>
                <a:schemeClr val="accent2"/>
              </a:solidFill>
            </a:endParaRPr>
          </a:p>
        </p:txBody>
      </p:sp>
      <p:sp>
        <p:nvSpPr>
          <p:cNvPr id="874" name="Google Shape;874;p50"/>
          <p:cNvSpPr/>
          <p:nvPr/>
        </p:nvSpPr>
        <p:spPr>
          <a:xfrm>
            <a:off x="3499625" y="3749825"/>
            <a:ext cx="6417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小的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878" name="Google Shape;878;p50"/>
          <p:cNvSpPr/>
          <p:nvPr/>
        </p:nvSpPr>
        <p:spPr>
          <a:xfrm>
            <a:off x="4933175" y="3371525"/>
            <a:ext cx="7413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漂亮</a:t>
            </a:r>
            <a:r>
              <a:rPr b="1" lang="en" sz="1200">
                <a:solidFill>
                  <a:schemeClr val="dk2"/>
                </a:solidFill>
              </a:rPr>
              <a:t>的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889" name="Google Shape;889;p50"/>
          <p:cNvSpPr/>
          <p:nvPr/>
        </p:nvSpPr>
        <p:spPr>
          <a:xfrm>
            <a:off x="4371350" y="3829450"/>
            <a:ext cx="7413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胖</a:t>
            </a:r>
            <a:r>
              <a:rPr b="1" lang="en" sz="1200">
                <a:solidFill>
                  <a:schemeClr val="dk2"/>
                </a:solidFill>
              </a:rPr>
              <a:t>的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862" name="Google Shape;862;p50"/>
          <p:cNvSpPr/>
          <p:nvPr/>
        </p:nvSpPr>
        <p:spPr>
          <a:xfrm>
            <a:off x="3926700" y="2137050"/>
            <a:ext cx="7413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沒有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886" name="Google Shape;886;p50"/>
          <p:cNvSpPr/>
          <p:nvPr/>
        </p:nvSpPr>
        <p:spPr>
          <a:xfrm>
            <a:off x="4762925" y="1804388"/>
            <a:ext cx="7413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好的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890" name="Google Shape;890;p50"/>
          <p:cNvSpPr/>
          <p:nvPr/>
        </p:nvSpPr>
        <p:spPr>
          <a:xfrm>
            <a:off x="618025" y="647625"/>
            <a:ext cx="519025" cy="87245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891" name="Google Shape;891;p50"/>
          <p:cNvSpPr txBox="1"/>
          <p:nvPr/>
        </p:nvSpPr>
        <p:spPr>
          <a:xfrm>
            <a:off x="618038" y="6476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詞性</a:t>
            </a:r>
            <a:endParaRPr b="1"/>
          </a:p>
        </p:txBody>
      </p:sp>
      <p:sp>
        <p:nvSpPr>
          <p:cNvPr id="892" name="Google Shape;892;p50"/>
          <p:cNvSpPr/>
          <p:nvPr/>
        </p:nvSpPr>
        <p:spPr>
          <a:xfrm>
            <a:off x="618025" y="4461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893" name="Google Shape;893;p50"/>
          <p:cNvSpPr/>
          <p:nvPr/>
        </p:nvSpPr>
        <p:spPr>
          <a:xfrm>
            <a:off x="1063700" y="3977050"/>
            <a:ext cx="773400" cy="763500"/>
          </a:xfrm>
          <a:prstGeom prst="wedgeEllipseCallout">
            <a:avLst>
              <a:gd fmla="val 92216" name="adj1"/>
              <a:gd fmla="val -28045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</a:rPr>
              <a:t>?</a:t>
            </a:r>
            <a:endParaRPr b="1" sz="4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5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Named entity recognition (NER)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命名實體識別</a:t>
            </a:r>
            <a:endParaRPr/>
          </a:p>
        </p:txBody>
      </p:sp>
      <p:sp>
        <p:nvSpPr>
          <p:cNvPr id="899" name="Google Shape;899;p5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900" name="Google Shape;900;p51"/>
          <p:cNvGraphicFramePr/>
          <p:nvPr/>
        </p:nvGraphicFramePr>
        <p:xfrm>
          <a:off x="1520463" y="1724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{48D0879F-4173-482A-B24D-7079B7DFDA3F}</a:tableStyleId>
              </a:tblPr>
              <a:tblGrid>
                <a:gridCol w="1523875"/>
                <a:gridCol w="5173050"/>
              </a:tblGrid>
              <a:tr h="223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命名實體類型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舉例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C4587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組織</a:t>
                      </a:r>
                      <a:endParaRPr sz="16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Georgia-Pacific Corp., WHO</a:t>
                      </a:r>
                      <a:endParaRPr sz="16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0000"/>
                          </a:solidFill>
                        </a:rPr>
                        <a:t>人</a:t>
                      </a:r>
                      <a:endParaRPr sz="1600">
                        <a:solidFill>
                          <a:srgbClr val="FF0000"/>
                        </a:solidFill>
                      </a:endParaRPr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0000"/>
                          </a:solidFill>
                        </a:rPr>
                        <a:t>Eddy Bonte, President Trump</a:t>
                      </a:r>
                      <a:endParaRPr sz="1600">
                        <a:solidFill>
                          <a:srgbClr val="FF0000"/>
                        </a:solidFill>
                      </a:endParaRPr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0000"/>
                          </a:solidFill>
                        </a:rPr>
                        <a:t>地點</a:t>
                      </a:r>
                      <a:endParaRPr sz="1600">
                        <a:solidFill>
                          <a:srgbClr val="FF0000"/>
                        </a:solidFill>
                      </a:endParaRPr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0000"/>
                          </a:solidFill>
                        </a:rPr>
                        <a:t>Murray River, Mount Everest</a:t>
                      </a:r>
                      <a:endParaRPr sz="1600">
                        <a:solidFill>
                          <a:srgbClr val="FF0000"/>
                        </a:solidFill>
                      </a:endParaRPr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地緣政治實體</a:t>
                      </a:r>
                      <a:endParaRPr sz="16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South East Asia, Midlothian</a:t>
                      </a:r>
                      <a:endParaRPr sz="16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設施</a:t>
                      </a:r>
                      <a:endParaRPr sz="16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Washington Monument, Stonehenge</a:t>
                      </a:r>
                      <a:endParaRPr sz="16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日期</a:t>
                      </a:r>
                      <a:endParaRPr sz="16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June, 2008-06-29</a:t>
                      </a:r>
                      <a:endParaRPr sz="16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時間</a:t>
                      </a:r>
                      <a:endParaRPr sz="16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two fifty a.m., 1:30 p.m.</a:t>
                      </a:r>
                      <a:endParaRPr sz="16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貨幣</a:t>
                      </a:r>
                      <a:endParaRPr sz="16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175 million Canadian Dollars, GBP 10.40</a:t>
                      </a:r>
                      <a:endParaRPr sz="16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百分數</a:t>
                      </a:r>
                      <a:endParaRPr sz="16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twenty pct, 18.75%</a:t>
                      </a:r>
                      <a:endParaRPr sz="16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</a:tbl>
          </a:graphicData>
        </a:graphic>
      </p:graphicFrame>
      <p:sp>
        <p:nvSpPr>
          <p:cNvPr id="901" name="Google Shape;901;p51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Bird, Klein, Loper, 2014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02" name="Google Shape;902;p51"/>
          <p:cNvSpPr/>
          <p:nvPr/>
        </p:nvSpPr>
        <p:spPr>
          <a:xfrm>
            <a:off x="618025" y="800025"/>
            <a:ext cx="519025" cy="15195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903" name="Google Shape;903;p51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命名實體</a:t>
            </a:r>
            <a:endParaRPr b="1"/>
          </a:p>
        </p:txBody>
      </p:sp>
      <p:sp>
        <p:nvSpPr>
          <p:cNvPr id="904" name="Google Shape;904;p51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" name="Google Shape;909;p52"/>
          <p:cNvPicPr preferRelativeResize="0"/>
          <p:nvPr/>
        </p:nvPicPr>
        <p:blipFill rotWithShape="1">
          <a:blip r:embed="rId3">
            <a:alphaModFix/>
          </a:blip>
          <a:srcRect b="7732" l="0" r="0" t="0"/>
          <a:stretch/>
        </p:blipFill>
        <p:spPr>
          <a:xfrm>
            <a:off x="0" y="1649975"/>
            <a:ext cx="9056074" cy="3480600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5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新聞命名實體識別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批評川普的FBI特工被解聘</a:t>
            </a:r>
            <a:endParaRPr b="0" sz="2400"/>
          </a:p>
        </p:txBody>
      </p:sp>
      <p:sp>
        <p:nvSpPr>
          <p:cNvPr id="911" name="Google Shape;911;p5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2" name="Google Shape;912;p52"/>
          <p:cNvSpPr/>
          <p:nvPr/>
        </p:nvSpPr>
        <p:spPr>
          <a:xfrm>
            <a:off x="7614350" y="902925"/>
            <a:ext cx="961500" cy="535500"/>
          </a:xfrm>
          <a:prstGeom prst="wedgeRoundRectCallout">
            <a:avLst>
              <a:gd fmla="val 12008" name="adj1"/>
              <a:gd fmla="val 98152" name="adj2"/>
              <a:gd fmla="val 0" name="adj3"/>
            </a:avLst>
          </a:prstGeom>
          <a:solidFill>
            <a:srgbClr val="351C75"/>
          </a:solidFill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人名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913" name="Google Shape;913;p52"/>
          <p:cNvSpPr/>
          <p:nvPr/>
        </p:nvSpPr>
        <p:spPr>
          <a:xfrm>
            <a:off x="5424150" y="1876825"/>
            <a:ext cx="1136100" cy="393600"/>
          </a:xfrm>
          <a:prstGeom prst="wedgeRoundRectCallout">
            <a:avLst>
              <a:gd fmla="val -72025" name="adj1"/>
              <a:gd fmla="val -171" name="adj2"/>
              <a:gd fmla="val 0" name="adj3"/>
            </a:avLst>
          </a:prstGeom>
          <a:solidFill>
            <a:srgbClr val="B45F06"/>
          </a:solidFill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地緣政治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914" name="Google Shape;914;p52"/>
          <p:cNvSpPr/>
          <p:nvPr/>
        </p:nvSpPr>
        <p:spPr>
          <a:xfrm>
            <a:off x="4334325" y="3959925"/>
            <a:ext cx="852000" cy="393600"/>
          </a:xfrm>
          <a:prstGeom prst="wedgeRoundRectCallout">
            <a:avLst>
              <a:gd fmla="val 70850" name="adj1"/>
              <a:gd fmla="val -69766" name="adj2"/>
              <a:gd fmla="val 0" name="adj3"/>
            </a:avLst>
          </a:prstGeom>
          <a:solidFill>
            <a:schemeClr val="accent3"/>
          </a:solidFill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日期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915" name="Google Shape;915;p52"/>
          <p:cNvSpPr/>
          <p:nvPr/>
        </p:nvSpPr>
        <p:spPr>
          <a:xfrm>
            <a:off x="3766025" y="2945450"/>
            <a:ext cx="961500" cy="535500"/>
          </a:xfrm>
          <a:prstGeom prst="wedgeRoundRectCallout">
            <a:avLst>
              <a:gd fmla="val -32296" name="adj1"/>
              <a:gd fmla="val -123889" name="adj2"/>
              <a:gd fmla="val 0" name="adj3"/>
            </a:avLst>
          </a:prstGeom>
          <a:solidFill>
            <a:srgbClr val="351C75"/>
          </a:solidFill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人名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916" name="Google Shape;916;p52"/>
          <p:cNvSpPr txBox="1"/>
          <p:nvPr/>
        </p:nvSpPr>
        <p:spPr>
          <a:xfrm>
            <a:off x="7798100" y="4846025"/>
            <a:ext cx="908100" cy="17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Li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, 2018)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7" name="Google Shape;917;p52"/>
          <p:cNvSpPr/>
          <p:nvPr/>
        </p:nvSpPr>
        <p:spPr>
          <a:xfrm>
            <a:off x="618025" y="800025"/>
            <a:ext cx="519025" cy="15195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918" name="Google Shape;918;p52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命名實體</a:t>
            </a:r>
            <a:endParaRPr b="1"/>
          </a:p>
        </p:txBody>
      </p:sp>
      <p:sp>
        <p:nvSpPr>
          <p:cNvPr id="919" name="Google Shape;919;p52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5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人物</a:t>
            </a:r>
            <a:r>
              <a:rPr b="0" lang="en" sz="2400"/>
              <a:t>命名實體應用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小說人物關係圖：力引導排版</a:t>
            </a:r>
            <a:endParaRPr/>
          </a:p>
        </p:txBody>
      </p:sp>
      <p:sp>
        <p:nvSpPr>
          <p:cNvPr id="925" name="Google Shape;925;p53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</a:t>
            </a:r>
            <a:r>
              <a:rPr lang="en"/>
              <a:t>世紀最佳俄語小說</a:t>
            </a:r>
            <a:br>
              <a:rPr lang="en"/>
            </a:br>
            <a:r>
              <a:rPr b="1" lang="en" sz="2400"/>
              <a:t>大師與瑪格麗特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6" name="Google Shape;926;p5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27" name="Google Shape;927;p53"/>
          <p:cNvPicPr preferRelativeResize="0"/>
          <p:nvPr/>
        </p:nvPicPr>
        <p:blipFill rotWithShape="1">
          <a:blip r:embed="rId3">
            <a:alphaModFix/>
          </a:blip>
          <a:srcRect b="23732" l="0" r="0" t="27484"/>
          <a:stretch/>
        </p:blipFill>
        <p:spPr>
          <a:xfrm>
            <a:off x="3573150" y="2006250"/>
            <a:ext cx="4761149" cy="250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0750" y="2895025"/>
            <a:ext cx="1197850" cy="1620426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53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Coburn, 2005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30" name="Google Shape;930;p53"/>
          <p:cNvSpPr/>
          <p:nvPr/>
        </p:nvSpPr>
        <p:spPr>
          <a:xfrm>
            <a:off x="6181675" y="1694250"/>
            <a:ext cx="2076600" cy="667800"/>
          </a:xfrm>
          <a:prstGeom prst="wedgeRoundRectCallout">
            <a:avLst>
              <a:gd fmla="val -52606" name="adj1"/>
              <a:gd fmla="val 7659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線條越粗：人名越常一起出現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931" name="Google Shape;931;p53"/>
          <p:cNvSpPr/>
          <p:nvPr/>
        </p:nvSpPr>
        <p:spPr>
          <a:xfrm>
            <a:off x="6688900" y="3709675"/>
            <a:ext cx="1684200" cy="667800"/>
          </a:xfrm>
          <a:prstGeom prst="wedgeRoundRectCallout">
            <a:avLst>
              <a:gd fmla="val -40764" name="adj1"/>
              <a:gd fmla="val -10772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節點越大</a:t>
            </a:r>
            <a:r>
              <a:rPr b="1" lang="en" sz="1600">
                <a:solidFill>
                  <a:schemeClr val="lt1"/>
                </a:solidFill>
              </a:rPr>
              <a:t>：人名越常被</a:t>
            </a:r>
            <a:r>
              <a:rPr b="1" lang="en" sz="1600">
                <a:solidFill>
                  <a:schemeClr val="lt1"/>
                </a:solidFill>
              </a:rPr>
              <a:t>提及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932" name="Google Shape;932;p53"/>
          <p:cNvSpPr txBox="1"/>
          <p:nvPr/>
        </p:nvSpPr>
        <p:spPr>
          <a:xfrm>
            <a:off x="3753675" y="723675"/>
            <a:ext cx="26715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Force-directed Layout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933" name="Google Shape;933;p53"/>
          <p:cNvSpPr/>
          <p:nvPr/>
        </p:nvSpPr>
        <p:spPr>
          <a:xfrm>
            <a:off x="618025" y="800025"/>
            <a:ext cx="519025" cy="87245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934" name="Google Shape;934;p53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人物</a:t>
            </a:r>
            <a:endParaRPr b="1"/>
          </a:p>
        </p:txBody>
      </p:sp>
      <p:sp>
        <p:nvSpPr>
          <p:cNvPr id="935" name="Google Shape;935;p53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8"/>
          <p:cNvSpPr txBox="1"/>
          <p:nvPr>
            <p:ph idx="4294967295" type="body"/>
          </p:nvPr>
        </p:nvSpPr>
        <p:spPr>
          <a:xfrm>
            <a:off x="0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一山如畫對清江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一生心事向誰論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一見佳人便喜歡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今年好事一番新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心頭理曲強詞遮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去年百事頗相宜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田園價貫好商量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花開花謝在春風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彼此家居只一山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家道豊腴自飽溫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病患時時命蹇衰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陰裏詳看怪爾曹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蛩吟唧唧守孤幃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勞心汨汨竟何歸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與君夙昔結成冤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隨分堂前赴粥饘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憶昔蘭房分半釵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艱難險阻路蹊蹺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今年禾穀不如前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木有根荄水有源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北山門外好安居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一春風雨正瀟瀟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一朝無事忽遭官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三千法律八千文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子有三般不自由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世間萬物各有主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君今庚甲未亨通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君是山中萬戶侯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事端百出慮雖長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河渠傍路有高低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知君指擬是空華</a:t>
            </a:r>
            <a:endParaRPr sz="1050"/>
          </a:p>
        </p:txBody>
      </p:sp>
      <p:sp>
        <p:nvSpPr>
          <p:cNvPr id="335" name="Google Shape;335;p18"/>
          <p:cNvSpPr txBox="1"/>
          <p:nvPr>
            <p:ph idx="4294967295" type="body"/>
          </p:nvPr>
        </p:nvSpPr>
        <p:spPr>
          <a:xfrm>
            <a:off x="1143015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門裏團圓事事雙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十八灘頭說與君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誰知去後有多般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富貴榮華萃汝身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直欲欺官行路斜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若較今年時運衰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事到公庭彼此傷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貴賤窮通百歲中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如何似隔鬼門關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也須肚裏立乾坤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何須打瓦共鑽龜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舟中敵圖笑中刀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千里懸懸望信歸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疾病兼多是與非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今日相逢那得緣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何須妄想苦憂煎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而今忽把信音乖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南鳥孤飛依北巢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物價喧騰倍百年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君當自此究其原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若問終時慎厥初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千里行人去路遙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也是門衰墳未安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此事何如說與君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門庭蕭索冷如秋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一粒一毫君莫取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且向江頭作釣翁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信知騎馬勝騎牛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莫聽人言自主張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可歎長途日已西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底事茫茫未有涯</a:t>
            </a:r>
            <a:endParaRPr sz="1050"/>
          </a:p>
        </p:txBody>
      </p:sp>
      <p:sp>
        <p:nvSpPr>
          <p:cNvPr id="336" name="Google Shape;336;p18"/>
          <p:cNvSpPr txBox="1"/>
          <p:nvPr>
            <p:ph idx="4294967295" type="body"/>
          </p:nvPr>
        </p:nvSpPr>
        <p:spPr>
          <a:xfrm>
            <a:off x="2286031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誰料半途分折去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世事盡從流水去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人情冷暖君休訝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誰道機關難料處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一旦醜形臨月鏡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好把瓣香告神佛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縱使機關圖得勝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羨子榮華今已矣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日月如梭人易老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財多害己君當省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直教重見一陽復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藩籬剖破渾無事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等得榮華公子到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事到頭來渾似夢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好把經文多諷誦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主張門戶誠難事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痴心指望成連理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今日貴人曾識面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災數流行多疫癘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莫隨道路人閒話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堪笑包藏許多事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移寡就多君得計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改換陰陽移禍福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善惡兩途君自作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若逢牛鼠交承日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英雄豪傑自天生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玉兔重生應發跡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今朝馬上看山色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一著仙機君記取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縱有榮華好時節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牢把腳根踏實地</a:t>
            </a:r>
            <a:endParaRPr sz="1050"/>
          </a:p>
        </p:txBody>
      </p:sp>
      <p:sp>
        <p:nvSpPr>
          <p:cNvPr id="337" name="Google Shape;337;p18"/>
          <p:cNvSpPr txBox="1"/>
          <p:nvPr>
            <p:ph idx="4294967295" type="body"/>
          </p:nvPr>
        </p:nvSpPr>
        <p:spPr>
          <a:xfrm>
            <a:off x="3429046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空幃無語對銀缸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功名富貴等浮雲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歷涉應知行路難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到頭獨立轉傷神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身投憲網莫咨嗟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莫教福謝悔無追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定為後世子孫殃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到頭萬事總成空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許多勞碌不如閒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福有胚胎禍有門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始可求神仗佛持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一種天生惜羽毛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秋冬括括雨靡靡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何如休要用心機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祈求戶內保嬋娟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百歲安閒得幾年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到底誰知事不諧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相逢卻在夏秋交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一陽復後始安全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訟到終凶是至言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鱗鴻雖便莫修書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如何歸路轉無聊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勸君莫作等閒看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一生禍福此中分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萬事回春不用憂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也須步步循規矩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萬人頭上逞英雄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爭似騎牛得自由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紛紛鬧裏更思量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直須猴犬換金雞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善為善應永無差</a:t>
            </a:r>
            <a:endParaRPr sz="1050"/>
          </a:p>
        </p:txBody>
      </p:sp>
      <p:sp>
        <p:nvSpPr>
          <p:cNvPr id="338" name="Google Shape;338;p18"/>
          <p:cNvSpPr txBox="1"/>
          <p:nvPr>
            <p:ph idx="4294967295" type="body"/>
          </p:nvPr>
        </p:nvSpPr>
        <p:spPr>
          <a:xfrm>
            <a:off x="4572062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門衰戶冷苦伶仃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兩家門戶各相當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春來雨水太連綿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乾亥來龍仔細看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崆峒城裏事如麻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捨舟遵路總相宜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萬人叢裏逞英豪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勤耕力作莫蹉跎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與君萬語復千言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箇中事緒更紛然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樽前無事且高歌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營為期望在春前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纔發君心天已知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一春萬事苦憂煎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一紙官書火急催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一般器用與人同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不分南北與西東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生前結得好緣姻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好將心地力耕耘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汝是人中最吉人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百千人面虎狼心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年來豐歉皆天數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佛說淘沙始見金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我曾許汝事和諧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奉公謹守莫欺心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知君袖內有驪珠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南販珍珠北販鹽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春夏纔過秋又冬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秋冬作事只尋常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假君財物自當還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喜鵲簷前報好音</a:t>
            </a:r>
            <a:endParaRPr sz="1050"/>
          </a:p>
        </p:txBody>
      </p:sp>
      <p:sp>
        <p:nvSpPr>
          <p:cNvPr id="339" name="Google Shape;339;p18"/>
          <p:cNvSpPr txBox="1"/>
          <p:nvPr>
            <p:ph idx="4294967295" type="body"/>
          </p:nvPr>
        </p:nvSpPr>
        <p:spPr>
          <a:xfrm>
            <a:off x="5715077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自嘆祈求不一靈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不是姻緣莫較量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入夏晴乾雨又愆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坎居午向自當安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無事如君有幾家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慎勿嬉遊逐貴兒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便欲飛騰霄漢高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衣食隨時安分過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祗欲平和雪爾冤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當局須知一著先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時未來時奈若何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誰料秋來又不然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何須問我決狐疑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夏裏營求始帖然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扁舟速下浪如雷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巧斲輪輿梓匠工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眼底昏昏耳似聾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一笑相逢情自親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彼此山頭總是墳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誤為誤作損精神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賴汝干戈用力深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自是今年旱較多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只緣君子不勞心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誰料修為汝自乖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自有亨通吉利臨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生不逢辰亦強圖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年來幾倍貨財添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紛紛謀慮攪心胸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春到門庭漸吉昌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謀賴心欺他自奸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知君千里欲歸心</a:t>
            </a:r>
            <a:endParaRPr sz="1050"/>
          </a:p>
        </p:txBody>
      </p:sp>
      <p:sp>
        <p:nvSpPr>
          <p:cNvPr id="340" name="Google Shape;340;p18"/>
          <p:cNvSpPr txBox="1"/>
          <p:nvPr>
            <p:ph idx="4294967295" type="body"/>
          </p:nvPr>
        </p:nvSpPr>
        <p:spPr>
          <a:xfrm>
            <a:off x="6858092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幸有祖宗陰騭在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直待春風好消息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節氣直交三伏始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若移丑艮陰陽逆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勸汝不須勤致禱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一夜樽前兄與弟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爭奈承流風未便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縱使經商收倍利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訟則終凶君記取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長舌婦人休酷聽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白馬渡江嘶日暮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直遇清江貴公子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願子改圖從孝悌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更遇秋成冬至後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雖然目下多驚險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凡事有緣且隨分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熟讀黃庭經一卷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相當人物無高下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陰地不如心地好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堅牢一念酬香願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得勝回時秋漸老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與子定期三日內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榮華總得詩書效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但改新圖莫依舊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目下營求且休矣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可歎頭顱已如許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勸君止此求田舍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貴人垂手來相援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千里信音符遠望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幸有高臺明月鏡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繡幃重結鴛鴦帶</a:t>
            </a:r>
            <a:endParaRPr sz="1050"/>
          </a:p>
        </p:txBody>
      </p:sp>
      <p:sp>
        <p:nvSpPr>
          <p:cNvPr id="341" name="Google Shape;341;p18"/>
          <p:cNvSpPr txBox="1"/>
          <p:nvPr>
            <p:ph idx="4294967295" type="body"/>
          </p:nvPr>
        </p:nvSpPr>
        <p:spPr>
          <a:xfrm>
            <a:off x="8001122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香煙未斷續螟蛉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卻調琴瑟向蘭房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喜逢滂沛足田園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門戶凋零家道難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徒勞生事苦咨嗟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明朝仇敵又相隨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青燈黃卷且勤勞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不如逐歲廩禾多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試於清夜把心捫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力行禮義要心堅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虎頭城裏看巍峨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一生活計始安全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不愁家室不相宜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恰如騎鶴與腰纏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保汝平安去復回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秋冬方遇主人翁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不論貴賤與窮通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得意休論富與貧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修為到底卻輸君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富貴榮華萃汝身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虎頭城裏喜相尋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田疇霑足雨滂沱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妙裏工夫仔細尋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營謀應得稱心懷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秋期與子定佳音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而今方得貴人扶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心欲多時何日厭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休把私心情意濃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萱堂快樂未渠央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請來對照破機關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葉落霜飛寒色侵</a:t>
            </a:r>
            <a:endParaRPr sz="1050"/>
          </a:p>
        </p:txBody>
      </p:sp>
      <p:sp>
        <p:nvSpPr>
          <p:cNvPr id="342" name="Google Shape;342;p18"/>
          <p:cNvSpPr/>
          <p:nvPr/>
        </p:nvSpPr>
        <p:spPr>
          <a:xfrm>
            <a:off x="8735525" y="4802825"/>
            <a:ext cx="261900" cy="261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1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0" name="Google Shape;94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7386" y="1606125"/>
            <a:ext cx="5336315" cy="3239899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5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人物命名實體應用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史料人物關係圖：徑向排版</a:t>
            </a:r>
            <a:endParaRPr/>
          </a:p>
        </p:txBody>
      </p:sp>
      <p:sp>
        <p:nvSpPr>
          <p:cNvPr id="942" name="Google Shape;942;p54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美國第三任總統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Thomas Jefferson</a:t>
            </a:r>
            <a:br>
              <a:rPr lang="en"/>
            </a:br>
            <a:r>
              <a:rPr lang="en"/>
              <a:t>相關史料彙集</a:t>
            </a:r>
            <a:endParaRPr/>
          </a:p>
        </p:txBody>
      </p:sp>
      <p:sp>
        <p:nvSpPr>
          <p:cNvPr id="943" name="Google Shape;943;p5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4" name="Google Shape;944;p54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Klein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, 2012)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5" name="Google Shape;945;p54"/>
          <p:cNvSpPr txBox="1"/>
          <p:nvPr/>
        </p:nvSpPr>
        <p:spPr>
          <a:xfrm>
            <a:off x="3753675" y="723675"/>
            <a:ext cx="24552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Radial Layout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946" name="Google Shape;94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2125" y="2927700"/>
            <a:ext cx="1236425" cy="1843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47" name="Google Shape;947;p54"/>
          <p:cNvSpPr/>
          <p:nvPr/>
        </p:nvSpPr>
        <p:spPr>
          <a:xfrm>
            <a:off x="618025" y="800025"/>
            <a:ext cx="519025" cy="87245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948" name="Google Shape;948;p54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人物</a:t>
            </a:r>
            <a:endParaRPr b="1"/>
          </a:p>
        </p:txBody>
      </p:sp>
      <p:sp>
        <p:nvSpPr>
          <p:cNvPr id="949" name="Google Shape;949;p54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950" name="Google Shape;950;p54"/>
          <p:cNvPicPr preferRelativeResize="0"/>
          <p:nvPr/>
        </p:nvPicPr>
        <p:blipFill rotWithShape="1">
          <a:blip r:embed="rId5">
            <a:alphaModFix/>
          </a:blip>
          <a:srcRect b="45834" l="20503" r="23900" t="9008"/>
          <a:stretch/>
        </p:blipFill>
        <p:spPr>
          <a:xfrm>
            <a:off x="2197550" y="3730325"/>
            <a:ext cx="1117200" cy="1115700"/>
          </a:xfrm>
          <a:prstGeom prst="ellipse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51" name="Google Shape;951;p54"/>
          <p:cNvSpPr/>
          <p:nvPr/>
        </p:nvSpPr>
        <p:spPr>
          <a:xfrm>
            <a:off x="7094150" y="3885475"/>
            <a:ext cx="1750800" cy="393600"/>
          </a:xfrm>
          <a:prstGeom prst="wedgeRoundRectCallout">
            <a:avLst>
              <a:gd fmla="val -40160" name="adj1"/>
              <a:gd fmla="val 85512" name="adj2"/>
              <a:gd fmla="val 0" name="adj3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區分不同團體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6" name="Google Shape;95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800" y="1597875"/>
            <a:ext cx="5725824" cy="3545626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5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地名命名實體應用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閱讀輔助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8" name="Google Shape;958;p5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9" name="Google Shape;959;p55"/>
          <p:cNvSpPr/>
          <p:nvPr/>
        </p:nvSpPr>
        <p:spPr>
          <a:xfrm>
            <a:off x="618025" y="800025"/>
            <a:ext cx="519025" cy="87245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960" name="Google Shape;960;p55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地名</a:t>
            </a:r>
            <a:endParaRPr b="1"/>
          </a:p>
        </p:txBody>
      </p:sp>
      <p:sp>
        <p:nvSpPr>
          <p:cNvPr id="961" name="Google Shape;961;p55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962" name="Google Shape;962;p55"/>
          <p:cNvSpPr/>
          <p:nvPr/>
        </p:nvSpPr>
        <p:spPr>
          <a:xfrm>
            <a:off x="5823900" y="4094200"/>
            <a:ext cx="1947000" cy="497100"/>
          </a:xfrm>
          <a:prstGeom prst="wedgeRoundRectCallout">
            <a:avLst>
              <a:gd fmla="val -50753" name="adj1"/>
              <a:gd fmla="val -12647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文件中出現的地點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963" name="Google Shape;963;p55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(李志賢等, 2009)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5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多類型命名實體應用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Jigsaw文件瀏覽: Document View (1/3)</a:t>
            </a:r>
            <a:endParaRPr/>
          </a:p>
        </p:txBody>
      </p:sp>
      <p:sp>
        <p:nvSpPr>
          <p:cNvPr id="969" name="Google Shape;969;p56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0" name="Google Shape;970;p5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71" name="Google Shape;971;p56"/>
          <p:cNvPicPr preferRelativeResize="0"/>
          <p:nvPr/>
        </p:nvPicPr>
        <p:blipFill rotWithShape="1">
          <a:blip r:embed="rId3">
            <a:alphaModFix/>
          </a:blip>
          <a:srcRect b="39646" l="0" r="0" t="32871"/>
          <a:stretch/>
        </p:blipFill>
        <p:spPr>
          <a:xfrm>
            <a:off x="1303800" y="1724025"/>
            <a:ext cx="5916601" cy="3153451"/>
          </a:xfrm>
          <a:prstGeom prst="rect">
            <a:avLst/>
          </a:prstGeom>
          <a:noFill/>
          <a:ln>
            <a:noFill/>
          </a:ln>
        </p:spPr>
      </p:pic>
      <p:sp>
        <p:nvSpPr>
          <p:cNvPr id="972" name="Google Shape;972;p56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(Stasko, Görg, &amp; Liu, 2008)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73" name="Google Shape;973;p56"/>
          <p:cNvSpPr/>
          <p:nvPr/>
        </p:nvSpPr>
        <p:spPr>
          <a:xfrm>
            <a:off x="4037725" y="3787925"/>
            <a:ext cx="750600" cy="271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74" name="Google Shape;974;p56"/>
          <p:cNvSpPr/>
          <p:nvPr/>
        </p:nvSpPr>
        <p:spPr>
          <a:xfrm>
            <a:off x="4856100" y="3787925"/>
            <a:ext cx="750600" cy="271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75" name="Google Shape;975;p56"/>
          <p:cNvSpPr/>
          <p:nvPr/>
        </p:nvSpPr>
        <p:spPr>
          <a:xfrm>
            <a:off x="6031750" y="3933075"/>
            <a:ext cx="961500" cy="535500"/>
          </a:xfrm>
          <a:prstGeom prst="wedgeRoundRectCallout">
            <a:avLst>
              <a:gd fmla="val -80130" name="adj1"/>
              <a:gd fmla="val -39935" name="adj2"/>
              <a:gd fmla="val 0" name="adj3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人名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976" name="Google Shape;976;p56"/>
          <p:cNvSpPr/>
          <p:nvPr/>
        </p:nvSpPr>
        <p:spPr>
          <a:xfrm>
            <a:off x="3023125" y="3043950"/>
            <a:ext cx="845400" cy="271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77" name="Google Shape;977;p56"/>
          <p:cNvSpPr/>
          <p:nvPr/>
        </p:nvSpPr>
        <p:spPr>
          <a:xfrm>
            <a:off x="3990325" y="3043950"/>
            <a:ext cx="845400" cy="271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78" name="Google Shape;978;p56"/>
          <p:cNvSpPr/>
          <p:nvPr/>
        </p:nvSpPr>
        <p:spPr>
          <a:xfrm>
            <a:off x="618025" y="800025"/>
            <a:ext cx="519025" cy="11047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979" name="Google Shape;979;p56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多類型</a:t>
            </a:r>
            <a:endParaRPr b="1"/>
          </a:p>
        </p:txBody>
      </p:sp>
      <p:sp>
        <p:nvSpPr>
          <p:cNvPr id="980" name="Google Shape;980;p56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5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多類型</a:t>
            </a:r>
            <a:r>
              <a:rPr b="0" lang="en" sz="2400"/>
              <a:t>命名實體應用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Jigsaw文件瀏覽: List View (2/3)</a:t>
            </a:r>
            <a:endParaRPr/>
          </a:p>
        </p:txBody>
      </p:sp>
      <p:sp>
        <p:nvSpPr>
          <p:cNvPr id="986" name="Google Shape;986;p57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7" name="Google Shape;987;p5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88" name="Google Shape;988;p57"/>
          <p:cNvPicPr preferRelativeResize="0"/>
          <p:nvPr/>
        </p:nvPicPr>
        <p:blipFill rotWithShape="1">
          <a:blip r:embed="rId3">
            <a:alphaModFix/>
          </a:blip>
          <a:srcRect b="69945" l="0" r="0" t="2572"/>
          <a:stretch/>
        </p:blipFill>
        <p:spPr>
          <a:xfrm>
            <a:off x="1303800" y="1724025"/>
            <a:ext cx="5916601" cy="3153451"/>
          </a:xfrm>
          <a:prstGeom prst="rect">
            <a:avLst/>
          </a:prstGeom>
          <a:noFill/>
          <a:ln>
            <a:noFill/>
          </a:ln>
        </p:spPr>
      </p:pic>
      <p:sp>
        <p:nvSpPr>
          <p:cNvPr id="989" name="Google Shape;989;p57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(Stasko, Görg, &amp; Liu, 2008)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90" name="Google Shape;990;p57"/>
          <p:cNvSpPr/>
          <p:nvPr/>
        </p:nvSpPr>
        <p:spPr>
          <a:xfrm>
            <a:off x="3781350" y="1545425"/>
            <a:ext cx="961500" cy="322800"/>
          </a:xfrm>
          <a:prstGeom prst="wedgeRoundRectCallout">
            <a:avLst>
              <a:gd fmla="val -29670" name="adj1"/>
              <a:gd fmla="val 107141" name="adj2"/>
              <a:gd fmla="val 0" name="adj3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人名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991" name="Google Shape;991;p57"/>
          <p:cNvSpPr/>
          <p:nvPr/>
        </p:nvSpPr>
        <p:spPr>
          <a:xfrm>
            <a:off x="1941725" y="1545425"/>
            <a:ext cx="961500" cy="322800"/>
          </a:xfrm>
          <a:prstGeom prst="wedgeRoundRectCallout">
            <a:avLst>
              <a:gd fmla="val -29670" name="adj1"/>
              <a:gd fmla="val 107141" name="adj2"/>
              <a:gd fmla="val 0" name="adj3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人名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992" name="Google Shape;992;p57"/>
          <p:cNvSpPr/>
          <p:nvPr/>
        </p:nvSpPr>
        <p:spPr>
          <a:xfrm>
            <a:off x="5864450" y="1545425"/>
            <a:ext cx="961500" cy="322800"/>
          </a:xfrm>
          <a:prstGeom prst="wedgeRoundRectCallout">
            <a:avLst>
              <a:gd fmla="val -29670" name="adj1"/>
              <a:gd fmla="val 107141" name="adj2"/>
              <a:gd fmla="val 0" name="adj3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組織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993" name="Google Shape;993;p57"/>
          <p:cNvSpPr/>
          <p:nvPr/>
        </p:nvSpPr>
        <p:spPr>
          <a:xfrm>
            <a:off x="3724150" y="4274225"/>
            <a:ext cx="1750800" cy="747300"/>
          </a:xfrm>
          <a:prstGeom prst="wedgeRoundRectCallout">
            <a:avLst>
              <a:gd fmla="val -63530" name="adj1"/>
              <a:gd fmla="val -33263" name="adj2"/>
              <a:gd fmla="val 0" name="adj3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在同一份文件中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共同被提及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994" name="Google Shape;994;p57"/>
          <p:cNvSpPr/>
          <p:nvPr/>
        </p:nvSpPr>
        <p:spPr>
          <a:xfrm>
            <a:off x="3456075" y="3300975"/>
            <a:ext cx="1041600" cy="271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95" name="Google Shape;995;p57"/>
          <p:cNvSpPr/>
          <p:nvPr/>
        </p:nvSpPr>
        <p:spPr>
          <a:xfrm>
            <a:off x="4599725" y="3662350"/>
            <a:ext cx="1886400" cy="322800"/>
          </a:xfrm>
          <a:prstGeom prst="wedgeRoundRectCallout">
            <a:avLst>
              <a:gd fmla="val -47526" name="adj1"/>
              <a:gd fmla="val -8457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欲查詢的人物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996" name="Google Shape;996;p57"/>
          <p:cNvSpPr/>
          <p:nvPr/>
        </p:nvSpPr>
        <p:spPr>
          <a:xfrm>
            <a:off x="618025" y="800025"/>
            <a:ext cx="519025" cy="11047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997" name="Google Shape;997;p57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多類型</a:t>
            </a:r>
            <a:endParaRPr b="1"/>
          </a:p>
        </p:txBody>
      </p:sp>
      <p:sp>
        <p:nvSpPr>
          <p:cNvPr id="998" name="Google Shape;998;p57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5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多類型</a:t>
            </a:r>
            <a:r>
              <a:rPr b="0" lang="en" sz="2400"/>
              <a:t>命名實體應用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Jigsaw文件瀏覽: Graph View (3/3)</a:t>
            </a:r>
            <a:endParaRPr/>
          </a:p>
        </p:txBody>
      </p:sp>
      <p:sp>
        <p:nvSpPr>
          <p:cNvPr id="1004" name="Google Shape;1004;p58"/>
          <p:cNvSpPr txBox="1"/>
          <p:nvPr>
            <p:ph idx="1" type="body"/>
          </p:nvPr>
        </p:nvSpPr>
        <p:spPr>
          <a:xfrm>
            <a:off x="6511550" y="1990050"/>
            <a:ext cx="20709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查看文件得知：</a:t>
            </a:r>
            <a:endParaRPr/>
          </a:p>
          <a:p>
            <a:pPr indent="-158750" lvl="0" marL="2286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>
                <a:highlight>
                  <a:srgbClr val="F4CCCC"/>
                </a:highlight>
              </a:rPr>
              <a:t>Harris</a:t>
            </a:r>
            <a:r>
              <a:rPr lang="en"/>
              <a:t>在</a:t>
            </a:r>
            <a:br>
              <a:rPr lang="en"/>
            </a:br>
            <a:r>
              <a:rPr lang="en">
                <a:highlight>
                  <a:srgbClr val="00FF00"/>
                </a:highlight>
              </a:rPr>
              <a:t>Montego Bay</a:t>
            </a:r>
            <a:r>
              <a:rPr lang="en"/>
              <a:t>工作</a:t>
            </a:r>
            <a:endParaRPr/>
          </a:p>
          <a:p>
            <a:pPr indent="-158750" lvl="0" marL="2286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>
                <a:highlight>
                  <a:srgbClr val="F4CCCC"/>
                </a:highlight>
              </a:rPr>
              <a:t>Harris</a:t>
            </a:r>
            <a:r>
              <a:rPr lang="en"/>
              <a:t>在12月去了趟</a:t>
            </a:r>
            <a:r>
              <a:rPr lang="en">
                <a:highlight>
                  <a:srgbClr val="00FF00"/>
                </a:highlight>
              </a:rPr>
              <a:t>Kingston</a:t>
            </a:r>
            <a:endParaRPr>
              <a:solidFill>
                <a:srgbClr val="38761D"/>
              </a:solidFill>
              <a:highlight>
                <a:srgbClr val="00FF00"/>
              </a:highlight>
            </a:endParaRPr>
          </a:p>
        </p:txBody>
      </p:sp>
      <p:sp>
        <p:nvSpPr>
          <p:cNvPr id="1005" name="Google Shape;1005;p5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6" name="Google Shape;1006;p58"/>
          <p:cNvSpPr txBox="1"/>
          <p:nvPr/>
        </p:nvSpPr>
        <p:spPr>
          <a:xfrm>
            <a:off x="6955350" y="4805450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(Stasko, Görg, &amp; Liu, 2008)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007" name="Google Shape;1007;p58"/>
          <p:cNvGrpSpPr/>
          <p:nvPr/>
        </p:nvGrpSpPr>
        <p:grpSpPr>
          <a:xfrm>
            <a:off x="979150" y="1939768"/>
            <a:ext cx="5573000" cy="3014670"/>
            <a:chOff x="2989375" y="1425768"/>
            <a:chExt cx="5573000" cy="3014670"/>
          </a:xfrm>
        </p:grpSpPr>
        <p:pic>
          <p:nvPicPr>
            <p:cNvPr id="1008" name="Google Shape;1008;p58"/>
            <p:cNvPicPr preferRelativeResize="0"/>
            <p:nvPr/>
          </p:nvPicPr>
          <p:blipFill rotWithShape="1">
            <a:blip r:embed="rId3">
              <a:alphaModFix/>
            </a:blip>
            <a:srcRect b="0" l="0" r="0" t="63816"/>
            <a:stretch/>
          </p:blipFill>
          <p:spPr>
            <a:xfrm>
              <a:off x="4267625" y="1425768"/>
              <a:ext cx="4183424" cy="29356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9" name="Google Shape;1009;p58"/>
            <p:cNvSpPr/>
            <p:nvPr/>
          </p:nvSpPr>
          <p:spPr>
            <a:xfrm>
              <a:off x="3537125" y="3091075"/>
              <a:ext cx="730500" cy="393600"/>
            </a:xfrm>
            <a:prstGeom prst="wedgeRoundRectCallout">
              <a:avLst>
                <a:gd fmla="val 99281" name="adj1"/>
                <a:gd fmla="val 16959" name="adj2"/>
                <a:gd fmla="val 0" name="adj3"/>
              </a:avLst>
            </a:prstGeom>
            <a:solidFill>
              <a:srgbClr val="999999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chemeClr val="lt1"/>
                  </a:solidFill>
                </a:rPr>
                <a:t>文件</a:t>
              </a:r>
              <a:endParaRPr b="1" sz="1600">
                <a:solidFill>
                  <a:schemeClr val="lt1"/>
                </a:solidFill>
              </a:endParaRPr>
            </a:p>
          </p:txBody>
        </p:sp>
        <p:sp>
          <p:nvSpPr>
            <p:cNvPr id="1010" name="Google Shape;1010;p58"/>
            <p:cNvSpPr/>
            <p:nvPr/>
          </p:nvSpPr>
          <p:spPr>
            <a:xfrm>
              <a:off x="7196175" y="3787938"/>
              <a:ext cx="1366200" cy="652500"/>
            </a:xfrm>
            <a:prstGeom prst="wedgeRoundRectCallout">
              <a:avLst>
                <a:gd fmla="val -30201" name="adj1"/>
                <a:gd fmla="val -109711" name="adj2"/>
                <a:gd fmla="val 0" name="adj3"/>
              </a:avLst>
            </a:prstGeom>
            <a:solidFill>
              <a:srgbClr val="38761D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chemeClr val="lt1"/>
                  </a:solidFill>
                </a:rPr>
                <a:t>地名</a:t>
              </a:r>
              <a:endParaRPr b="1" sz="1600">
                <a:solidFill>
                  <a:schemeClr val="lt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</a:rPr>
                <a:t>Montego Bay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011" name="Google Shape;1011;p58"/>
            <p:cNvSpPr/>
            <p:nvPr/>
          </p:nvSpPr>
          <p:spPr>
            <a:xfrm>
              <a:off x="6932425" y="3030450"/>
              <a:ext cx="804900" cy="2712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FFFFFF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/>
            </a:p>
          </p:txBody>
        </p:sp>
        <p:sp>
          <p:nvSpPr>
            <p:cNvPr id="1012" name="Google Shape;1012;p58"/>
            <p:cNvSpPr/>
            <p:nvPr/>
          </p:nvSpPr>
          <p:spPr>
            <a:xfrm>
              <a:off x="2989375" y="3717900"/>
              <a:ext cx="1427100" cy="548700"/>
            </a:xfrm>
            <a:prstGeom prst="wedgeRoundRectCallout">
              <a:avLst>
                <a:gd fmla="val 66691" name="adj1"/>
                <a:gd fmla="val -8971" name="adj2"/>
                <a:gd fmla="val 0" name="adj3"/>
              </a:avLst>
            </a:prstGeom>
            <a:solidFill>
              <a:srgbClr val="980000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chemeClr val="lt1"/>
                  </a:solidFill>
                </a:rPr>
                <a:t>人物</a:t>
              </a:r>
              <a:endParaRPr b="1" sz="1600">
                <a:solidFill>
                  <a:schemeClr val="lt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</a:rPr>
                <a:t>Daniel Harris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013" name="Google Shape;1013;p58"/>
            <p:cNvSpPr/>
            <p:nvPr/>
          </p:nvSpPr>
          <p:spPr>
            <a:xfrm>
              <a:off x="4761400" y="3856650"/>
              <a:ext cx="804900" cy="2712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FFFFFF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/>
            </a:p>
          </p:txBody>
        </p:sp>
      </p:grpSp>
      <p:sp>
        <p:nvSpPr>
          <p:cNvPr id="1014" name="Google Shape;1014;p58"/>
          <p:cNvSpPr/>
          <p:nvPr/>
        </p:nvSpPr>
        <p:spPr>
          <a:xfrm>
            <a:off x="618025" y="800025"/>
            <a:ext cx="519025" cy="11047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015" name="Google Shape;1015;p58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多類型</a:t>
            </a:r>
            <a:endParaRPr b="1"/>
          </a:p>
        </p:txBody>
      </p:sp>
      <p:sp>
        <p:nvSpPr>
          <p:cNvPr id="1016" name="Google Shape;1016;p58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5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多類型</a:t>
            </a:r>
            <a:r>
              <a:rPr b="0" lang="en" sz="2400"/>
              <a:t>命名實體應用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Jigsaw文件瀏覽: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Graph View (4/4)</a:t>
            </a:r>
            <a:endParaRPr/>
          </a:p>
        </p:txBody>
      </p:sp>
      <p:sp>
        <p:nvSpPr>
          <p:cNvPr id="1022" name="Google Shape;1022;p5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23" name="Google Shape;1023;p59"/>
          <p:cNvSpPr txBox="1"/>
          <p:nvPr/>
        </p:nvSpPr>
        <p:spPr>
          <a:xfrm>
            <a:off x="6955350" y="4805450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(Stasko, Görg, &amp; Liu, 2008)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24" name="Google Shape;1024;p59"/>
          <p:cNvSpPr/>
          <p:nvPr/>
        </p:nvSpPr>
        <p:spPr>
          <a:xfrm>
            <a:off x="618025" y="800025"/>
            <a:ext cx="519025" cy="11047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025" name="Google Shape;1025;p59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多類型</a:t>
            </a:r>
            <a:endParaRPr b="1"/>
          </a:p>
        </p:txBody>
      </p:sp>
      <p:sp>
        <p:nvSpPr>
          <p:cNvPr id="1026" name="Google Shape;1026;p59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027" name="Google Shape;102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0000" y="0"/>
            <a:ext cx="4592893" cy="480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Google Shape;1028;p59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聖經中</a:t>
            </a:r>
            <a:br>
              <a:rPr lang="en"/>
            </a:br>
            <a:r>
              <a:rPr lang="en"/>
              <a:t>該隱 (Cain)與亞伯(Abel)</a:t>
            </a:r>
            <a:br>
              <a:rPr lang="en"/>
            </a:br>
            <a:r>
              <a:rPr lang="en"/>
              <a:t>人物、地名</a:t>
            </a:r>
            <a:r>
              <a:rPr lang="en"/>
              <a:t>、篇章文章</a:t>
            </a:r>
            <a:br>
              <a:rPr lang="en"/>
            </a:br>
            <a:r>
              <a:rPr lang="en"/>
              <a:t>社會網路關係圖</a:t>
            </a:r>
            <a:br>
              <a:rPr lang="en"/>
            </a:b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</p:txBody>
      </p:sp>
      <p:sp>
        <p:nvSpPr>
          <p:cNvPr id="1029" name="Google Shape;1029;p59"/>
          <p:cNvSpPr/>
          <p:nvPr/>
        </p:nvSpPr>
        <p:spPr>
          <a:xfrm>
            <a:off x="6322225" y="2436150"/>
            <a:ext cx="548700" cy="644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FFFFFF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60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Section 2-3 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總覽描述之</a:t>
            </a:r>
            <a:endParaRPr b="0"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順序</a:t>
            </a:r>
            <a:r>
              <a:rPr lang="en"/>
              <a:t>分析</a:t>
            </a:r>
            <a:endParaRPr/>
          </a:p>
        </p:txBody>
      </p:sp>
      <p:sp>
        <p:nvSpPr>
          <p:cNvPr id="1035" name="Google Shape;1035;p6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6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Word Tree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單字樹</a:t>
            </a:r>
            <a:endParaRPr/>
          </a:p>
        </p:txBody>
      </p:sp>
      <p:sp>
        <p:nvSpPr>
          <p:cNvPr id="1041" name="Google Shape;1041;p6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1042" name="Google Shape;1042;p61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Martin Luther King演講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“I have a dream”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3" name="Google Shape;104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4800" y="1574675"/>
            <a:ext cx="4762500" cy="316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4" name="Google Shape;1044;p61"/>
          <p:cNvSpPr/>
          <p:nvPr/>
        </p:nvSpPr>
        <p:spPr>
          <a:xfrm>
            <a:off x="4394000" y="854475"/>
            <a:ext cx="1313700" cy="487500"/>
          </a:xfrm>
          <a:prstGeom prst="wedgeRoundRectCallout">
            <a:avLst>
              <a:gd fmla="val -45992" name="adj1"/>
              <a:gd fmla="val 8239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搜尋文字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045" name="Google Shape;1045;p61"/>
          <p:cNvSpPr/>
          <p:nvPr/>
        </p:nvSpPr>
        <p:spPr>
          <a:xfrm>
            <a:off x="1959100" y="3623700"/>
            <a:ext cx="1685700" cy="810900"/>
          </a:xfrm>
          <a:prstGeom prst="wedgeRoundRectCallout">
            <a:avLst>
              <a:gd fmla="val 81032" name="adj1"/>
              <a:gd fmla="val -64734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文字越大</a:t>
            </a:r>
            <a:br>
              <a:rPr b="1" lang="en" sz="1600">
                <a:solidFill>
                  <a:schemeClr val="lt1"/>
                </a:solidFill>
              </a:rPr>
            </a:br>
            <a:r>
              <a:rPr b="1" lang="en" sz="1600">
                <a:solidFill>
                  <a:schemeClr val="lt1"/>
                </a:solidFill>
              </a:rPr>
              <a:t>越常接續出現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046" name="Google Shape;1046;p61"/>
          <p:cNvSpPr txBox="1"/>
          <p:nvPr/>
        </p:nvSpPr>
        <p:spPr>
          <a:xfrm>
            <a:off x="6955350" y="4805450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(Viegas et al., 2007)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7" name="Google Shape;1047;p61"/>
          <p:cNvSpPr/>
          <p:nvPr/>
        </p:nvSpPr>
        <p:spPr>
          <a:xfrm>
            <a:off x="618025" y="800025"/>
            <a:ext cx="519025" cy="15195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048" name="Google Shape;1048;p61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文字順序</a:t>
            </a:r>
            <a:endParaRPr b="1"/>
          </a:p>
        </p:txBody>
      </p:sp>
      <p:sp>
        <p:nvSpPr>
          <p:cNvPr id="1049" name="Google Shape;1049;p61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4" name="Google Shape;1054;p62"/>
          <p:cNvGrpSpPr/>
          <p:nvPr/>
        </p:nvGrpSpPr>
        <p:grpSpPr>
          <a:xfrm>
            <a:off x="3498900" y="1390150"/>
            <a:ext cx="5645101" cy="3741400"/>
            <a:chOff x="2614875" y="1390150"/>
            <a:chExt cx="5645101" cy="3741400"/>
          </a:xfrm>
        </p:grpSpPr>
        <p:pic>
          <p:nvPicPr>
            <p:cNvPr id="1055" name="Google Shape;1055;p62"/>
            <p:cNvPicPr preferRelativeResize="0"/>
            <p:nvPr/>
          </p:nvPicPr>
          <p:blipFill rotWithShape="1">
            <a:blip r:embed="rId3">
              <a:alphaModFix/>
            </a:blip>
            <a:srcRect b="0" l="22191" r="1021" t="1088"/>
            <a:stretch/>
          </p:blipFill>
          <p:spPr>
            <a:xfrm>
              <a:off x="2661350" y="1390150"/>
              <a:ext cx="5598626" cy="3741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6" name="Google Shape;1056;p62"/>
            <p:cNvSpPr/>
            <p:nvPr/>
          </p:nvSpPr>
          <p:spPr>
            <a:xfrm>
              <a:off x="2614875" y="1414588"/>
              <a:ext cx="1207800" cy="290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57" name="Google Shape;1057;p6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Phrase Nets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詞彙網路</a:t>
            </a:r>
            <a:endParaRPr/>
          </a:p>
        </p:txBody>
      </p:sp>
      <p:sp>
        <p:nvSpPr>
          <p:cNvPr id="1058" name="Google Shape;1058;p62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Voices of Homelessness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 Qualitative Database 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from Sisters Of The Road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9" name="Google Shape;1059;p6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0" name="Google Shape;1060;p62"/>
          <p:cNvSpPr/>
          <p:nvPr/>
        </p:nvSpPr>
        <p:spPr>
          <a:xfrm>
            <a:off x="618025" y="800025"/>
            <a:ext cx="519025" cy="15195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061" name="Google Shape;1061;p62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文字順序</a:t>
            </a:r>
            <a:endParaRPr b="1"/>
          </a:p>
        </p:txBody>
      </p:sp>
      <p:sp>
        <p:nvSpPr>
          <p:cNvPr id="1062" name="Google Shape;1062;p62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063" name="Google Shape;1063;p62"/>
          <p:cNvSpPr/>
          <p:nvPr/>
        </p:nvSpPr>
        <p:spPr>
          <a:xfrm>
            <a:off x="1854650" y="2957875"/>
            <a:ext cx="1776300" cy="393600"/>
          </a:xfrm>
          <a:prstGeom prst="homePlate">
            <a:avLst>
              <a:gd fmla="val 50000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[  ?  ] </a:t>
            </a:r>
            <a:r>
              <a:rPr lang="en" sz="1600">
                <a:solidFill>
                  <a:srgbClr val="FF0000"/>
                </a:solidFill>
              </a:rPr>
              <a:t>and</a:t>
            </a:r>
            <a:r>
              <a:rPr lang="en" sz="1600">
                <a:solidFill>
                  <a:schemeClr val="dk2"/>
                </a:solidFill>
              </a:rPr>
              <a:t> [ ?  ] 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064" name="Google Shape;1064;p62"/>
          <p:cNvSpPr txBox="1"/>
          <p:nvPr/>
        </p:nvSpPr>
        <p:spPr>
          <a:xfrm>
            <a:off x="5740800" y="4805450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(Ham, Wattenberg, &amp; Viégas, 2009)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5" name="Google Shape;1065;p62"/>
          <p:cNvSpPr/>
          <p:nvPr/>
        </p:nvSpPr>
        <p:spPr>
          <a:xfrm>
            <a:off x="7061500" y="1032025"/>
            <a:ext cx="1712400" cy="821100"/>
          </a:xfrm>
          <a:prstGeom prst="wedgeRoundRectCallout">
            <a:avLst>
              <a:gd fmla="val -777" name="adj1"/>
              <a:gd fmla="val 9265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文字越大：越常出現在文件中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066" name="Google Shape;1066;p62"/>
          <p:cNvSpPr/>
          <p:nvPr/>
        </p:nvSpPr>
        <p:spPr>
          <a:xfrm>
            <a:off x="1303800" y="4343375"/>
            <a:ext cx="2422500" cy="393600"/>
          </a:xfrm>
          <a:prstGeom prst="wedgeRoundRectCallout">
            <a:avLst>
              <a:gd fmla="val 102872" name="adj1"/>
              <a:gd fmla="val -1692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[ drug ] and [ alcohol ] </a:t>
            </a:r>
            <a:endParaRPr b="1"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6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SparkClouds</a:t>
            </a:r>
            <a:br>
              <a:rPr lang="en"/>
            </a:br>
            <a:r>
              <a:rPr lang="en"/>
              <a:t>趨勢文字雲 (1/2)</a:t>
            </a:r>
            <a:endParaRPr/>
          </a:p>
        </p:txBody>
      </p:sp>
      <p:sp>
        <p:nvSpPr>
          <p:cNvPr id="1072" name="Google Shape;1072;p63"/>
          <p:cNvSpPr txBox="1"/>
          <p:nvPr>
            <p:ph idx="1" type="body"/>
          </p:nvPr>
        </p:nvSpPr>
        <p:spPr>
          <a:xfrm>
            <a:off x="1303800" y="1990050"/>
            <a:ext cx="15072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美國國情咨文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2001-2016</a:t>
            </a:r>
            <a:endParaRPr/>
          </a:p>
        </p:txBody>
      </p:sp>
      <p:sp>
        <p:nvSpPr>
          <p:cNvPr id="1073" name="Google Shape;1073;p6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4" name="Google Shape;1074;p63"/>
          <p:cNvSpPr/>
          <p:nvPr/>
        </p:nvSpPr>
        <p:spPr>
          <a:xfrm>
            <a:off x="618025" y="800025"/>
            <a:ext cx="519025" cy="15195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075" name="Google Shape;1075;p63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文件順序</a:t>
            </a:r>
            <a:endParaRPr b="1"/>
          </a:p>
        </p:txBody>
      </p:sp>
      <p:sp>
        <p:nvSpPr>
          <p:cNvPr id="1076" name="Google Shape;1076;p63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077" name="Google Shape;1077;p63"/>
          <p:cNvPicPr preferRelativeResize="0"/>
          <p:nvPr/>
        </p:nvPicPr>
        <p:blipFill rotWithShape="1">
          <a:blip r:embed="rId3">
            <a:alphaModFix/>
          </a:blip>
          <a:srcRect b="0" l="467" r="0" t="27520"/>
          <a:stretch/>
        </p:blipFill>
        <p:spPr>
          <a:xfrm>
            <a:off x="2840550" y="2091150"/>
            <a:ext cx="6303451" cy="233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424" y="2789324"/>
            <a:ext cx="1934525" cy="126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9" name="Google Shape;1079;p63"/>
          <p:cNvSpPr txBox="1"/>
          <p:nvPr/>
        </p:nvSpPr>
        <p:spPr>
          <a:xfrm>
            <a:off x="5740800" y="4805450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(Lee et al., 2010)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9"/>
          <p:cNvSpPr txBox="1"/>
          <p:nvPr>
            <p:ph idx="4294967295" type="body"/>
          </p:nvPr>
        </p:nvSpPr>
        <p:spPr>
          <a:xfrm>
            <a:off x="0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一山如畫對清江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一生心事向誰論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一見佳人便喜歡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今年好事一番新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心頭理曲強詞遮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去年百事頗相宜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田園價貫好商量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花開花謝在春風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彼此家居只一山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家道豊腴自飽溫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病患時時命蹇衰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陰裏詳看怪爾曹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蛩吟唧唧守孤幃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勞心汨汨竟何歸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與君夙昔結成冤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隨分堂前赴粥饘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憶昔蘭房分半釵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艱難險阻路蹊蹺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今年禾穀不如前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木有根荄水有源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北山門外好安居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一春風雨正瀟瀟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一朝無事忽遭官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三千法律八千文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子有三般不自由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世間萬物各有主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君今庚甲未亨通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君是山中萬戶侯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事端百出慮雖長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河渠傍路有高低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知君指擬是空華</a:t>
            </a:r>
            <a:endParaRPr sz="1050"/>
          </a:p>
        </p:txBody>
      </p:sp>
      <p:sp>
        <p:nvSpPr>
          <p:cNvPr id="349" name="Google Shape;349;p19"/>
          <p:cNvSpPr txBox="1"/>
          <p:nvPr>
            <p:ph idx="4294967295" type="body"/>
          </p:nvPr>
        </p:nvSpPr>
        <p:spPr>
          <a:xfrm>
            <a:off x="1143015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門裏團圓事事雙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十八灘頭說與君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誰知去後有多般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富貴榮華萃汝身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直欲欺官行路斜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若較今年時運衰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事到公庭彼此傷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貴賤窮通百歲中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如何似隔鬼門關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也須肚裏立乾坤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何須打瓦共鑽龜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舟中敵圖笑中刀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千里懸懸望信歸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疾病兼多是與非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今日相逢那得緣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何須妄想苦憂煎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而今忽把信音乖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南鳥孤飛依北巢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物價喧騰倍百年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君當自此究其原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若問終時慎厥初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千里行人去路遙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也是門衰墳未安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此事何如說與君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門庭蕭索冷如秋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一粒一毫君莫取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且向江頭作釣翁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信知騎馬勝騎牛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莫聽人言自主張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可歎長途日已西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底事茫茫未有涯</a:t>
            </a:r>
            <a:endParaRPr sz="1050"/>
          </a:p>
        </p:txBody>
      </p:sp>
      <p:sp>
        <p:nvSpPr>
          <p:cNvPr id="350" name="Google Shape;350;p19"/>
          <p:cNvSpPr txBox="1"/>
          <p:nvPr>
            <p:ph idx="4294967295" type="body"/>
          </p:nvPr>
        </p:nvSpPr>
        <p:spPr>
          <a:xfrm>
            <a:off x="2286031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誰料半途分折去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世事盡從流水去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人情冷暖君休訝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誰道機關難料處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一旦醜形臨月鏡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好把瓣香告神佛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縱使機關圖得勝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羨子榮華今已矣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日月如梭人易老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財多害己君當省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直教重見一陽復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藩籬剖破渾無事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等得榮華公子到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事到頭來渾似夢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好把經文多諷誦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主張門戶誠難事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痴心指望成連理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今日貴人曾識面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災數流行多疫癘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莫隨道路人閒話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堪笑包藏許多事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移寡就多君得計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改換陰陽移禍福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善惡兩途君自作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若逢牛鼠交承日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英雄豪傑自天生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玉兔重生應發跡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今朝馬上看山色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一著仙機君記取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縱有榮華好時節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牢把腳根踏實地</a:t>
            </a:r>
            <a:endParaRPr sz="1050"/>
          </a:p>
        </p:txBody>
      </p:sp>
      <p:sp>
        <p:nvSpPr>
          <p:cNvPr id="351" name="Google Shape;351;p19"/>
          <p:cNvSpPr txBox="1"/>
          <p:nvPr>
            <p:ph idx="4294967295" type="body"/>
          </p:nvPr>
        </p:nvSpPr>
        <p:spPr>
          <a:xfrm>
            <a:off x="3429046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空幃無語對銀缸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功名富貴等浮雲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歷涉應知行路難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到頭獨立轉傷神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身投憲網莫咨嗟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莫教福謝悔無追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定為後世子孫殃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到頭萬事總成空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許多勞碌不如閒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福有胚胎禍有門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始可求神仗佛持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一種天生惜羽毛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秋冬括括雨靡靡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何如休要用心機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祈求戶內保嬋娟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百歲安閒得幾年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到底誰知事不諧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相逢卻在夏秋交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一陽復後始安全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訟到終凶是至言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鱗鴻雖便莫修書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如何歸路轉無聊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勸君莫作等閒看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一生禍福此中分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萬事回春不用憂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也須步步循規矩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萬人頭上逞英雄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爭似騎牛得自由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紛紛鬧裏更思量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直須猴犬換金雞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善為善應永無差</a:t>
            </a:r>
            <a:endParaRPr sz="1050"/>
          </a:p>
        </p:txBody>
      </p:sp>
      <p:sp>
        <p:nvSpPr>
          <p:cNvPr id="352" name="Google Shape;352;p19"/>
          <p:cNvSpPr txBox="1"/>
          <p:nvPr>
            <p:ph idx="4294967295" type="body"/>
          </p:nvPr>
        </p:nvSpPr>
        <p:spPr>
          <a:xfrm>
            <a:off x="4572062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門衰戶冷苦伶仃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兩家門戶各相當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春來雨水太連綿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乾亥來龍仔細看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崆峒城裏事如麻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捨舟遵路總相宜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萬人叢裏逞英豪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勤耕力作莫蹉跎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與君萬語復千言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箇中事緒更紛然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樽前無事且高歌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營為期望在春前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纔發君心天已知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一春萬事苦憂煎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一紙官書火急催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一般器用與人同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不分南北與西東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生前結得好緣姻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好將心地力耕耘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汝是人中最吉人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百千人面虎狼心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年來豐歉皆天數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佛說淘沙始見金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我曾許汝事和諧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奉公謹守莫欺心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知君袖內有驪珠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南販珍珠北販鹽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春夏纔過秋又冬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秋冬作事只尋常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假君財物自當還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喜鵲簷前報好音</a:t>
            </a:r>
            <a:endParaRPr sz="1050"/>
          </a:p>
        </p:txBody>
      </p:sp>
      <p:sp>
        <p:nvSpPr>
          <p:cNvPr id="353" name="Google Shape;353;p19"/>
          <p:cNvSpPr txBox="1"/>
          <p:nvPr>
            <p:ph idx="4294967295" type="body"/>
          </p:nvPr>
        </p:nvSpPr>
        <p:spPr>
          <a:xfrm>
            <a:off x="5715077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自嘆祈求不一靈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不是姻緣莫較量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入夏晴乾雨又愆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坎居午向自當安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無事如君有幾家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慎勿嬉遊逐貴兒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便欲飛騰霄漢高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衣食隨時安分過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祗欲平和雪爾冤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當局須知一著先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時未來時奈若何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誰料秋來又不然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何須問我決狐疑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夏裏營求始帖然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扁舟速下浪如雷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巧斲輪輿梓匠工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眼底昏昏耳似聾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一笑相逢情自親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彼此山頭總是墳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誤為誤作損精神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賴汝干戈用力深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自是今年旱較多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只緣君子不勞心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誰料修為汝自乖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自有亨通吉利臨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生不逢辰亦強圖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年來幾倍貨財添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紛紛謀慮攪心胸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春到門庭漸吉昌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謀賴心欺他自奸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知君千里欲歸心</a:t>
            </a:r>
            <a:endParaRPr sz="1050"/>
          </a:p>
        </p:txBody>
      </p:sp>
      <p:sp>
        <p:nvSpPr>
          <p:cNvPr id="354" name="Google Shape;354;p19"/>
          <p:cNvSpPr txBox="1"/>
          <p:nvPr>
            <p:ph idx="4294967295" type="body"/>
          </p:nvPr>
        </p:nvSpPr>
        <p:spPr>
          <a:xfrm>
            <a:off x="6858092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幸有祖宗陰騭在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直待春風好消息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節氣直交三伏始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若移丑艮陰陽逆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勸汝不須勤致禱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一夜樽前兄與弟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爭奈承流風未便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縱使經商收倍利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訟則終凶君記取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長舌婦人休酷聽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白馬渡江嘶日暮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直遇清江貴公子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願子改圖從孝悌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更遇秋成冬至後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雖然目下多驚險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凡事有緣且隨分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熟讀黃庭經一卷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相當人物無高下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陰地不如心地好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堅牢一念酬香願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得勝回時秋漸老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與子定期三日內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榮華總得詩書效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但改新圖莫依舊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目下營求且休矣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可歎頭顱已如許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勸君止此求田舍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貴人垂手來相援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千里信音符遠望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幸有高臺明月鏡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繡幃重結鴛鴦帶</a:t>
            </a:r>
            <a:endParaRPr sz="1050"/>
          </a:p>
        </p:txBody>
      </p:sp>
      <p:sp>
        <p:nvSpPr>
          <p:cNvPr id="355" name="Google Shape;355;p19"/>
          <p:cNvSpPr txBox="1"/>
          <p:nvPr>
            <p:ph idx="4294967295" type="body"/>
          </p:nvPr>
        </p:nvSpPr>
        <p:spPr>
          <a:xfrm>
            <a:off x="8001122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香煙未斷續螟蛉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卻調琴瑟向蘭房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喜逢滂沛足田園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門戶凋零家道難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徒勞生事苦咨嗟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明朝仇敵又相隨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青燈黃卷且勤勞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不如逐歲廩禾多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試於清夜把心捫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力行禮義要心堅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虎頭城裏看巍峨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一生活計始安全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不愁家室不相宜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恰如騎鶴與腰纏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保汝平安去復回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秋冬方遇主人翁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不論貴賤與窮通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得意休論富與貧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修為到底卻輸君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富貴榮華萃汝身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虎頭城裏喜相尋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田疇霑足雨滂沱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妙裏工夫仔細尋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營謀應得稱心懷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秋期與子定佳音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而今方得貴人扶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心欲多時何日厭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休把私心情意濃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萱堂快樂未渠央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請來對照破機關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葉落霜飛寒色侵</a:t>
            </a:r>
            <a:endParaRPr sz="1050"/>
          </a:p>
        </p:txBody>
      </p:sp>
      <p:sp>
        <p:nvSpPr>
          <p:cNvPr id="356" name="Google Shape;356;p19"/>
          <p:cNvSpPr txBox="1"/>
          <p:nvPr>
            <p:ph idx="4294967295" type="title"/>
          </p:nvPr>
        </p:nvSpPr>
        <p:spPr>
          <a:xfrm>
            <a:off x="1303800" y="2059300"/>
            <a:ext cx="7030500" cy="999300"/>
          </a:xfrm>
          <a:prstGeom prst="rect">
            <a:avLst/>
          </a:prstGeom>
          <a:effectLst>
            <a:outerShdw blurRad="514350" rotWithShape="0" algn="bl" dir="5400000" dist="19050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00"/>
                </a:solidFill>
              </a:rPr>
              <a:t>這些文字在說什麼？</a:t>
            </a:r>
            <a:endParaRPr sz="4800">
              <a:solidFill>
                <a:srgbClr val="FFFF00"/>
              </a:solidFill>
            </a:endParaRPr>
          </a:p>
        </p:txBody>
      </p:sp>
      <p:sp>
        <p:nvSpPr>
          <p:cNvPr id="357" name="Google Shape;357;p19"/>
          <p:cNvSpPr/>
          <p:nvPr/>
        </p:nvSpPr>
        <p:spPr>
          <a:xfrm>
            <a:off x="8735525" y="4802825"/>
            <a:ext cx="261900" cy="261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1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6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SparkClouds</a:t>
            </a:r>
            <a:br>
              <a:rPr lang="en"/>
            </a:br>
            <a:r>
              <a:rPr lang="en"/>
              <a:t>趨勢文字雲</a:t>
            </a:r>
            <a:r>
              <a:rPr lang="en"/>
              <a:t> (2/2)</a:t>
            </a:r>
            <a:endParaRPr/>
          </a:p>
        </p:txBody>
      </p:sp>
      <p:sp>
        <p:nvSpPr>
          <p:cNvPr id="1085" name="Google Shape;1085;p64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6" name="Google Shape;1086;p6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7" name="Google Shape;1087;p64"/>
          <p:cNvSpPr/>
          <p:nvPr/>
        </p:nvSpPr>
        <p:spPr>
          <a:xfrm>
            <a:off x="618025" y="800025"/>
            <a:ext cx="519025" cy="15195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088" name="Google Shape;1088;p64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文件順序</a:t>
            </a:r>
            <a:endParaRPr b="1"/>
          </a:p>
        </p:txBody>
      </p:sp>
      <p:sp>
        <p:nvSpPr>
          <p:cNvPr id="1089" name="Google Shape;1089;p64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090" name="Google Shape;1090;p64"/>
          <p:cNvPicPr preferRelativeResize="0"/>
          <p:nvPr/>
        </p:nvPicPr>
        <p:blipFill rotWithShape="1">
          <a:blip r:embed="rId3">
            <a:alphaModFix/>
          </a:blip>
          <a:srcRect b="0" l="10529" r="77314" t="83225"/>
          <a:stretch/>
        </p:blipFill>
        <p:spPr>
          <a:xfrm>
            <a:off x="2402499" y="2214809"/>
            <a:ext cx="2873725" cy="20210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1" name="Google Shape;1091;p64"/>
          <p:cNvCxnSpPr/>
          <p:nvPr/>
        </p:nvCxnSpPr>
        <p:spPr>
          <a:xfrm>
            <a:off x="3159100" y="4094875"/>
            <a:ext cx="16923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92" name="Google Shape;1092;p64"/>
          <p:cNvCxnSpPr/>
          <p:nvPr/>
        </p:nvCxnSpPr>
        <p:spPr>
          <a:xfrm rot="10800000">
            <a:off x="3159100" y="3567175"/>
            <a:ext cx="0" cy="527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93" name="Google Shape;1093;p64"/>
          <p:cNvSpPr/>
          <p:nvPr/>
        </p:nvSpPr>
        <p:spPr>
          <a:xfrm>
            <a:off x="5209825" y="3726550"/>
            <a:ext cx="1599600" cy="643800"/>
          </a:xfrm>
          <a:prstGeom prst="wedgeRoundRectCallout">
            <a:avLst>
              <a:gd fmla="val -66664" name="adj1"/>
              <a:gd fmla="val 13043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文件時間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早期 ⇔ 近期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094" name="Google Shape;1094;p64"/>
          <p:cNvSpPr/>
          <p:nvPr/>
        </p:nvSpPr>
        <p:spPr>
          <a:xfrm>
            <a:off x="1559575" y="3051125"/>
            <a:ext cx="1241100" cy="1184700"/>
          </a:xfrm>
          <a:prstGeom prst="wedgeRoundRectCallout">
            <a:avLst>
              <a:gd fmla="val 71984" name="adj1"/>
              <a:gd fmla="val 413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詞彙頻率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多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⇕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少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095" name="Google Shape;1095;p64"/>
          <p:cNvSpPr txBox="1"/>
          <p:nvPr/>
        </p:nvSpPr>
        <p:spPr>
          <a:xfrm>
            <a:off x="5740800" y="4805450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(Lee et al., 2010)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65"/>
          <p:cNvSpPr txBox="1"/>
          <p:nvPr>
            <p:ph type="title"/>
          </p:nvPr>
        </p:nvSpPr>
        <p:spPr>
          <a:xfrm>
            <a:off x="1303800" y="345600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與</a:t>
            </a:r>
            <a:r>
              <a:rPr lang="en"/>
              <a:t>「手錶」相關詞彙的時間變化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1" name="Google Shape;1101;p65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2" name="Google Shape;1102;p6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03" name="Google Shape;1103;p65"/>
          <p:cNvSpPr/>
          <p:nvPr/>
        </p:nvSpPr>
        <p:spPr>
          <a:xfrm>
            <a:off x="618025" y="800025"/>
            <a:ext cx="519025" cy="15195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104" name="Google Shape;1104;p65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文件順序</a:t>
            </a:r>
            <a:endParaRPr b="1"/>
          </a:p>
        </p:txBody>
      </p:sp>
      <p:sp>
        <p:nvSpPr>
          <p:cNvPr id="1105" name="Google Shape;1105;p65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106" name="Google Shape;1106;p65"/>
          <p:cNvSpPr txBox="1"/>
          <p:nvPr/>
        </p:nvSpPr>
        <p:spPr>
          <a:xfrm>
            <a:off x="5740800" y="4805450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修改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自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宋吉永, 陳姿穎, 尹相志, 2013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107" name="Google Shape;1107;p65"/>
          <p:cNvGraphicFramePr/>
          <p:nvPr/>
        </p:nvGraphicFramePr>
        <p:xfrm>
          <a:off x="1303800" y="923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{48D0879F-4173-482A-B24D-7079B7DFDA3F}</a:tableStyleId>
              </a:tblPr>
              <a:tblGrid>
                <a:gridCol w="454075"/>
                <a:gridCol w="686400"/>
                <a:gridCol w="686400"/>
                <a:gridCol w="686400"/>
                <a:gridCol w="686400"/>
                <a:gridCol w="686400"/>
                <a:gridCol w="686400"/>
                <a:gridCol w="675825"/>
              </a:tblGrid>
              <a:tr h="209425"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相關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排行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2008年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上半年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2008年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下半年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2009年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上半年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2009年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下半年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2010年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上半年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2010年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下半年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2011年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上半年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</a:tr>
              <a:tr h="3807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相關詞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相關詞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相關詞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相關詞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相關詞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相關詞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相關詞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設計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設計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設計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設計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設計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設計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設計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禮物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禮物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禮物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名牌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風格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商品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商品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品牌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品牌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名牌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品牌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品牌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風格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風格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風格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機能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品牌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禮物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商品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禮物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品牌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商品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商品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風格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風格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禮物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品牌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價格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名牌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價格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機能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價格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價格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機能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名牌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玻璃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名牌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商品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機能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名牌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代言人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禮物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數字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數字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價格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商品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機能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價格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感覺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機能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玻璃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高級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玻璃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感覺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外殼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顏色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樣式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風格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數字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數字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數字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名牌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重點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</a:tbl>
          </a:graphicData>
        </a:graphic>
      </p:graphicFrame>
      <p:sp>
        <p:nvSpPr>
          <p:cNvPr id="1108" name="Google Shape;1108;p65"/>
          <p:cNvSpPr/>
          <p:nvPr/>
        </p:nvSpPr>
        <p:spPr>
          <a:xfrm>
            <a:off x="1805200" y="2405825"/>
            <a:ext cx="4705475" cy="1632650"/>
          </a:xfrm>
          <a:custGeom>
            <a:rect b="b" l="l" r="r" t="t"/>
            <a:pathLst>
              <a:path extrusionOk="0" h="65306" w="188219">
                <a:moveTo>
                  <a:pt x="0" y="0"/>
                </a:moveTo>
                <a:lnTo>
                  <a:pt x="77783" y="0"/>
                </a:lnTo>
                <a:lnTo>
                  <a:pt x="82562" y="26282"/>
                </a:lnTo>
                <a:lnTo>
                  <a:pt x="106454" y="26282"/>
                </a:lnTo>
                <a:lnTo>
                  <a:pt x="109905" y="39555"/>
                </a:lnTo>
                <a:lnTo>
                  <a:pt x="133797" y="39555"/>
                </a:lnTo>
                <a:lnTo>
                  <a:pt x="136983" y="25220"/>
                </a:lnTo>
                <a:lnTo>
                  <a:pt x="160610" y="25220"/>
                </a:lnTo>
                <a:lnTo>
                  <a:pt x="163796" y="65306"/>
                </a:lnTo>
                <a:lnTo>
                  <a:pt x="188219" y="65306"/>
                </a:ln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09" name="Google Shape;1109;p65"/>
          <p:cNvSpPr/>
          <p:nvPr/>
        </p:nvSpPr>
        <p:spPr>
          <a:xfrm>
            <a:off x="1791925" y="2432375"/>
            <a:ext cx="4738650" cy="2495425"/>
          </a:xfrm>
          <a:custGeom>
            <a:rect b="b" l="l" r="r" t="t"/>
            <a:pathLst>
              <a:path extrusionOk="0" h="99817" w="189546">
                <a:moveTo>
                  <a:pt x="0" y="25220"/>
                </a:moveTo>
                <a:lnTo>
                  <a:pt x="24689" y="25220"/>
                </a:lnTo>
                <a:lnTo>
                  <a:pt x="27609" y="99817"/>
                </a:lnTo>
                <a:lnTo>
                  <a:pt x="50440" y="99817"/>
                </a:lnTo>
                <a:lnTo>
                  <a:pt x="54687" y="37432"/>
                </a:lnTo>
                <a:lnTo>
                  <a:pt x="106719" y="37432"/>
                </a:lnTo>
                <a:lnTo>
                  <a:pt x="109905" y="0"/>
                </a:lnTo>
                <a:lnTo>
                  <a:pt x="134328" y="0"/>
                </a:lnTo>
                <a:lnTo>
                  <a:pt x="138045" y="13008"/>
                </a:lnTo>
                <a:lnTo>
                  <a:pt x="189546" y="13008"/>
                </a:lnTo>
              </a:path>
            </a:pathLst>
          </a:cu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10" name="Google Shape;1110;p65"/>
          <p:cNvSpPr/>
          <p:nvPr/>
        </p:nvSpPr>
        <p:spPr>
          <a:xfrm>
            <a:off x="6895575" y="3608425"/>
            <a:ext cx="1599600" cy="643800"/>
          </a:xfrm>
          <a:prstGeom prst="wedgeRoundRectCallout">
            <a:avLst>
              <a:gd fmla="val -66664" name="adj1"/>
              <a:gd fmla="val 13043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</a:rPr>
              <a:t>人們逐漸不把</a:t>
            </a:r>
            <a:br>
              <a:rPr b="1" lang="en" sz="1600">
                <a:solidFill>
                  <a:schemeClr val="dk2"/>
                </a:solidFill>
              </a:rPr>
            </a:br>
            <a:r>
              <a:rPr b="1" lang="en" sz="1600">
                <a:solidFill>
                  <a:schemeClr val="dk2"/>
                </a:solidFill>
              </a:rPr>
              <a:t>手錶作為禮物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111" name="Google Shape;1111;p65"/>
          <p:cNvSpPr/>
          <p:nvPr/>
        </p:nvSpPr>
        <p:spPr>
          <a:xfrm>
            <a:off x="6895575" y="2150475"/>
            <a:ext cx="1599600" cy="973200"/>
          </a:xfrm>
          <a:prstGeom prst="wedgeRoundRectCallout">
            <a:avLst>
              <a:gd fmla="val -66664" name="adj1"/>
              <a:gd fmla="val 13043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</a:rPr>
              <a:t>手錶的風格與品牌逐漸為人重視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112" name="Google Shape;1112;p65"/>
          <p:cNvSpPr/>
          <p:nvPr/>
        </p:nvSpPr>
        <p:spPr>
          <a:xfrm>
            <a:off x="1851650" y="2734350"/>
            <a:ext cx="4665650" cy="637125"/>
          </a:xfrm>
          <a:custGeom>
            <a:rect b="b" l="l" r="r" t="t"/>
            <a:pathLst>
              <a:path extrusionOk="0" h="25485" w="186626">
                <a:moveTo>
                  <a:pt x="0" y="266"/>
                </a:moveTo>
                <a:lnTo>
                  <a:pt x="48316" y="266"/>
                </a:lnTo>
                <a:lnTo>
                  <a:pt x="52298" y="13274"/>
                </a:lnTo>
                <a:lnTo>
                  <a:pt x="76456" y="13274"/>
                </a:lnTo>
                <a:lnTo>
                  <a:pt x="80438" y="0"/>
                </a:lnTo>
                <a:lnTo>
                  <a:pt x="131143" y="0"/>
                </a:lnTo>
                <a:lnTo>
                  <a:pt x="134860" y="25485"/>
                </a:lnTo>
                <a:lnTo>
                  <a:pt x="156628" y="25485"/>
                </a:lnTo>
                <a:lnTo>
                  <a:pt x="162734" y="12212"/>
                </a:lnTo>
                <a:lnTo>
                  <a:pt x="186626" y="12212"/>
                </a:lnTo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7" name="Google Shape;111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13509"/>
            <a:ext cx="9144003" cy="2262533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6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Parallel Tag Clouds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並列文字雲：G</a:t>
            </a:r>
            <a:r>
              <a:rPr baseline="30000" lang="en"/>
              <a:t>2</a:t>
            </a:r>
            <a:r>
              <a:rPr lang="en"/>
              <a:t>分數的應用 (1/2)</a:t>
            </a:r>
            <a:endParaRPr/>
          </a:p>
        </p:txBody>
      </p:sp>
      <p:sp>
        <p:nvSpPr>
          <p:cNvPr id="1119" name="Google Shape;1119;p66"/>
          <p:cNvSpPr txBox="1"/>
          <p:nvPr>
            <p:ph idx="1" type="body"/>
          </p:nvPr>
        </p:nvSpPr>
        <p:spPr>
          <a:xfrm>
            <a:off x="1303800" y="1524875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法院案件記錄中，專利(patent)一詞的轉變</a:t>
            </a:r>
            <a:endParaRPr/>
          </a:p>
        </p:txBody>
      </p:sp>
      <p:sp>
        <p:nvSpPr>
          <p:cNvPr id="1120" name="Google Shape;1120;p66"/>
          <p:cNvSpPr/>
          <p:nvPr/>
        </p:nvSpPr>
        <p:spPr>
          <a:xfrm>
            <a:off x="618025" y="800025"/>
            <a:ext cx="519025" cy="15195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121" name="Google Shape;1121;p66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文件順序</a:t>
            </a:r>
            <a:endParaRPr b="1"/>
          </a:p>
        </p:txBody>
      </p:sp>
      <p:sp>
        <p:nvSpPr>
          <p:cNvPr id="1122" name="Google Shape;1122;p66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123" name="Google Shape;1123;p66"/>
          <p:cNvSpPr txBox="1"/>
          <p:nvPr/>
        </p:nvSpPr>
        <p:spPr>
          <a:xfrm>
            <a:off x="5760725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(Collins, Viegas, &amp; Wattenberg, 2009)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4" name="Google Shape;1124;p66"/>
          <p:cNvSpPr/>
          <p:nvPr/>
        </p:nvSpPr>
        <p:spPr>
          <a:xfrm>
            <a:off x="6537200" y="1377125"/>
            <a:ext cx="2097300" cy="643800"/>
          </a:xfrm>
          <a:prstGeom prst="wedgeRoundRectCallout">
            <a:avLst>
              <a:gd fmla="val 22783" name="adj1"/>
              <a:gd fmla="val 78860" name="adj2"/>
              <a:gd fmla="val 0" name="adj3"/>
            </a:avLst>
          </a:prstGeom>
          <a:solidFill>
            <a:srgbClr val="666666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黑字: 詞頻高於預期次數 (特別常見)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125" name="Google Shape;1125;p66"/>
          <p:cNvSpPr/>
          <p:nvPr/>
        </p:nvSpPr>
        <p:spPr>
          <a:xfrm>
            <a:off x="1373775" y="1927950"/>
            <a:ext cx="2097300" cy="643800"/>
          </a:xfrm>
          <a:prstGeom prst="wedgeRoundRectCallout">
            <a:avLst>
              <a:gd fmla="val 10442" name="adj1"/>
              <a:gd fmla="val 15979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紅字</a:t>
            </a:r>
            <a:r>
              <a:rPr b="1" lang="en" sz="1600">
                <a:solidFill>
                  <a:schemeClr val="lt1"/>
                </a:solidFill>
              </a:rPr>
              <a:t>: 詞頻低於預期次數 (特別</a:t>
            </a:r>
            <a:r>
              <a:rPr b="1" lang="en" sz="1600">
                <a:solidFill>
                  <a:schemeClr val="lt1"/>
                </a:solidFill>
              </a:rPr>
              <a:t>罕見</a:t>
            </a:r>
            <a:r>
              <a:rPr b="1" lang="en" sz="1600">
                <a:solidFill>
                  <a:schemeClr val="lt1"/>
                </a:solidFill>
              </a:rPr>
              <a:t>)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126" name="Google Shape;1126;p66"/>
          <p:cNvSpPr/>
          <p:nvPr/>
        </p:nvSpPr>
        <p:spPr>
          <a:xfrm rot="10800000">
            <a:off x="3344525" y="4572725"/>
            <a:ext cx="2722500" cy="3351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7" name="Google Shape;1127;p66"/>
          <p:cNvSpPr txBox="1"/>
          <p:nvPr/>
        </p:nvSpPr>
        <p:spPr>
          <a:xfrm>
            <a:off x="2238475" y="4540025"/>
            <a:ext cx="1106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A86E8"/>
                </a:solidFill>
              </a:rPr>
              <a:t>早期記錄</a:t>
            </a:r>
            <a:endParaRPr sz="1600">
              <a:solidFill>
                <a:srgbClr val="4A86E8"/>
              </a:solidFill>
            </a:endParaRPr>
          </a:p>
        </p:txBody>
      </p:sp>
      <p:sp>
        <p:nvSpPr>
          <p:cNvPr id="1128" name="Google Shape;1128;p66"/>
          <p:cNvSpPr txBox="1"/>
          <p:nvPr/>
        </p:nvSpPr>
        <p:spPr>
          <a:xfrm>
            <a:off x="6067025" y="4540025"/>
            <a:ext cx="1106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A86E8"/>
                </a:solidFill>
              </a:rPr>
              <a:t>近期記錄</a:t>
            </a:r>
            <a:endParaRPr sz="1600">
              <a:solidFill>
                <a:srgbClr val="4A86E8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3" name="Google Shape;113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13509"/>
            <a:ext cx="9144003" cy="2262533"/>
          </a:xfrm>
          <a:prstGeom prst="rect">
            <a:avLst/>
          </a:prstGeom>
          <a:noFill/>
          <a:ln>
            <a:noFill/>
          </a:ln>
        </p:spPr>
      </p:pic>
      <p:sp>
        <p:nvSpPr>
          <p:cNvPr id="1134" name="Google Shape;1134;p6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Parallel Tag Clouds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並列文字雲：G</a:t>
            </a:r>
            <a:r>
              <a:rPr baseline="30000" lang="en"/>
              <a:t>2</a:t>
            </a:r>
            <a:r>
              <a:rPr lang="en"/>
              <a:t>分數的應用 (2/2)</a:t>
            </a:r>
            <a:endParaRPr/>
          </a:p>
        </p:txBody>
      </p:sp>
      <p:sp>
        <p:nvSpPr>
          <p:cNvPr id="1135" name="Google Shape;1135;p67"/>
          <p:cNvSpPr txBox="1"/>
          <p:nvPr>
            <p:ph idx="1" type="body"/>
          </p:nvPr>
        </p:nvSpPr>
        <p:spPr>
          <a:xfrm>
            <a:off x="1303800" y="1524875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法院案件記錄中，專利(patent)一詞的轉變</a:t>
            </a:r>
            <a:endParaRPr/>
          </a:p>
        </p:txBody>
      </p:sp>
      <p:sp>
        <p:nvSpPr>
          <p:cNvPr id="1136" name="Google Shape;1136;p67"/>
          <p:cNvSpPr/>
          <p:nvPr/>
        </p:nvSpPr>
        <p:spPr>
          <a:xfrm>
            <a:off x="618025" y="800025"/>
            <a:ext cx="519025" cy="15195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137" name="Google Shape;1137;p67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文件順序</a:t>
            </a:r>
            <a:endParaRPr b="1"/>
          </a:p>
        </p:txBody>
      </p:sp>
      <p:sp>
        <p:nvSpPr>
          <p:cNvPr id="1138" name="Google Shape;1138;p67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139" name="Google Shape;1139;p67"/>
          <p:cNvSpPr txBox="1"/>
          <p:nvPr/>
        </p:nvSpPr>
        <p:spPr>
          <a:xfrm>
            <a:off x="5760725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(Collins, Viegas, &amp; Wattenberg, 2009)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0" name="Google Shape;1140;p67"/>
          <p:cNvSpPr/>
          <p:nvPr/>
        </p:nvSpPr>
        <p:spPr>
          <a:xfrm rot="10800000">
            <a:off x="3344525" y="4572725"/>
            <a:ext cx="2722500" cy="3351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1" name="Google Shape;1141;p67"/>
          <p:cNvSpPr txBox="1"/>
          <p:nvPr/>
        </p:nvSpPr>
        <p:spPr>
          <a:xfrm>
            <a:off x="2238475" y="4540025"/>
            <a:ext cx="1106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A86E8"/>
                </a:solidFill>
              </a:rPr>
              <a:t>早期記錄</a:t>
            </a:r>
            <a:endParaRPr sz="1600">
              <a:solidFill>
                <a:srgbClr val="4A86E8"/>
              </a:solidFill>
            </a:endParaRPr>
          </a:p>
        </p:txBody>
      </p:sp>
      <p:sp>
        <p:nvSpPr>
          <p:cNvPr id="1142" name="Google Shape;1142;p67"/>
          <p:cNvSpPr txBox="1"/>
          <p:nvPr/>
        </p:nvSpPr>
        <p:spPr>
          <a:xfrm>
            <a:off x="6067025" y="4540025"/>
            <a:ext cx="1106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A86E8"/>
                </a:solidFill>
              </a:rPr>
              <a:t>近期記錄</a:t>
            </a:r>
            <a:endParaRPr sz="1600">
              <a:solidFill>
                <a:srgbClr val="4A86E8"/>
              </a:solidFill>
            </a:endParaRPr>
          </a:p>
        </p:txBody>
      </p:sp>
      <p:sp>
        <p:nvSpPr>
          <p:cNvPr id="1143" name="Google Shape;1143;p67"/>
          <p:cNvSpPr/>
          <p:nvPr/>
        </p:nvSpPr>
        <p:spPr>
          <a:xfrm>
            <a:off x="7088050" y="3928925"/>
            <a:ext cx="1851600" cy="643800"/>
          </a:xfrm>
          <a:prstGeom prst="wedgeRoundRectCallout">
            <a:avLst>
              <a:gd fmla="val 9501" name="adj1"/>
              <a:gd fmla="val -79303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專利訴訟在近期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明顯變多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8" name="Google Shape;1148;p68"/>
          <p:cNvPicPr preferRelativeResize="0"/>
          <p:nvPr/>
        </p:nvPicPr>
        <p:blipFill rotWithShape="1">
          <a:blip r:embed="rId3">
            <a:alphaModFix/>
          </a:blip>
          <a:srcRect b="0" l="33733" r="23861" t="0"/>
          <a:stretch/>
        </p:blipFill>
        <p:spPr>
          <a:xfrm flipH="1">
            <a:off x="7414550" y="1920788"/>
            <a:ext cx="1196050" cy="282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9" name="Google Shape;1149;p6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LDA</a:t>
            </a:r>
            <a:r>
              <a:rPr lang="en"/>
              <a:t>主題在不同時期的轉變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分析北美圖書資訊學系博士論文的內容</a:t>
            </a:r>
            <a:endParaRPr b="0" sz="2400"/>
          </a:p>
        </p:txBody>
      </p:sp>
      <p:sp>
        <p:nvSpPr>
          <p:cNvPr id="1150" name="Google Shape;1150;p68"/>
          <p:cNvSpPr txBox="1"/>
          <p:nvPr>
            <p:ph idx="1" type="body"/>
          </p:nvPr>
        </p:nvSpPr>
        <p:spPr>
          <a:xfrm>
            <a:off x="7704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圖書館員核心知識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「分類編目」的改變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1930: 主題詞表</a:t>
            </a:r>
            <a:br>
              <a:rPr lang="en"/>
            </a:br>
            <a:r>
              <a:rPr lang="en"/>
              <a:t>1970: 索引典</a:t>
            </a:r>
            <a:br>
              <a:rPr lang="en"/>
            </a:br>
            <a:r>
              <a:rPr lang="en"/>
              <a:t>1990: 多媒體檢索</a:t>
            </a:r>
            <a:br>
              <a:rPr lang="en"/>
            </a:br>
            <a:r>
              <a:rPr lang="en"/>
              <a:t>2000: 分類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1" name="Google Shape;1151;p6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52" name="Google Shape;1152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1475" y="1990050"/>
            <a:ext cx="4581350" cy="268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3" name="Google Shape;1153;p68"/>
          <p:cNvSpPr/>
          <p:nvPr/>
        </p:nvSpPr>
        <p:spPr>
          <a:xfrm>
            <a:off x="2906350" y="4240950"/>
            <a:ext cx="693600" cy="290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154" name="Google Shape;1154;p68"/>
          <p:cNvSpPr/>
          <p:nvPr/>
        </p:nvSpPr>
        <p:spPr>
          <a:xfrm>
            <a:off x="6616325" y="4240950"/>
            <a:ext cx="693600" cy="290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155" name="Google Shape;1155;p68"/>
          <p:cNvSpPr/>
          <p:nvPr/>
        </p:nvSpPr>
        <p:spPr>
          <a:xfrm>
            <a:off x="3822225" y="3875925"/>
            <a:ext cx="693600" cy="290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156" name="Google Shape;1156;p68"/>
          <p:cNvSpPr/>
          <p:nvPr/>
        </p:nvSpPr>
        <p:spPr>
          <a:xfrm>
            <a:off x="5667250" y="4240950"/>
            <a:ext cx="693600" cy="290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cxnSp>
        <p:nvCxnSpPr>
          <p:cNvPr id="1157" name="Google Shape;1157;p68"/>
          <p:cNvCxnSpPr>
            <a:stCxn id="1153" idx="3"/>
            <a:endCxn id="1155" idx="1"/>
          </p:cNvCxnSpPr>
          <p:nvPr/>
        </p:nvCxnSpPr>
        <p:spPr>
          <a:xfrm flipH="1" rot="10800000">
            <a:off x="3599950" y="4021200"/>
            <a:ext cx="222300" cy="365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58" name="Google Shape;1158;p68"/>
          <p:cNvCxnSpPr>
            <a:stCxn id="1156" idx="3"/>
            <a:endCxn id="1154" idx="1"/>
          </p:cNvCxnSpPr>
          <p:nvPr/>
        </p:nvCxnSpPr>
        <p:spPr>
          <a:xfrm>
            <a:off x="6360850" y="4386300"/>
            <a:ext cx="2556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59" name="Google Shape;1159;p68"/>
          <p:cNvSpPr txBox="1"/>
          <p:nvPr/>
        </p:nvSpPr>
        <p:spPr>
          <a:xfrm>
            <a:off x="6085925" y="4846025"/>
            <a:ext cx="26400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(Sugimoto, Li, Russell, Finlay, &amp; Ding, 2011)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0" name="Google Shape;1160;p68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161" name="Google Shape;1161;p68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主題</a:t>
            </a:r>
            <a:endParaRPr b="1"/>
          </a:p>
        </p:txBody>
      </p:sp>
      <p:sp>
        <p:nvSpPr>
          <p:cNvPr id="1162" name="Google Shape;1162;p68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6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ThemeRiver</a:t>
            </a:r>
            <a:r>
              <a:rPr baseline="30000" lang="en" sz="2400"/>
              <a:t>TM</a:t>
            </a:r>
            <a:endParaRPr baseline="3000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主題流</a:t>
            </a:r>
            <a:br>
              <a:rPr lang="en"/>
            </a:br>
            <a:r>
              <a:rPr b="0" lang="en" sz="2400"/>
              <a:t>主題在時序上</a:t>
            </a:r>
            <a:br>
              <a:rPr b="0" lang="en" sz="2400"/>
            </a:br>
            <a:r>
              <a:rPr b="0" lang="en" sz="2400"/>
              <a:t>的變化</a:t>
            </a:r>
            <a:endParaRPr b="0" sz="2400"/>
          </a:p>
        </p:txBody>
      </p:sp>
      <p:sp>
        <p:nvSpPr>
          <p:cNvPr id="1168" name="Google Shape;1168;p69"/>
          <p:cNvSpPr txBox="1"/>
          <p:nvPr/>
        </p:nvSpPr>
        <p:spPr>
          <a:xfrm>
            <a:off x="5760725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(Havre, Hetzler, &amp; Nowell, 2000)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9" name="Google Shape;1169;p6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70" name="Google Shape;117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7399" y="856100"/>
            <a:ext cx="5058825" cy="3524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71" name="Google Shape;1171;p69"/>
          <p:cNvSpPr/>
          <p:nvPr/>
        </p:nvSpPr>
        <p:spPr>
          <a:xfrm>
            <a:off x="2300300" y="4174500"/>
            <a:ext cx="1367100" cy="643800"/>
          </a:xfrm>
          <a:prstGeom prst="wedgeRoundRectCallout">
            <a:avLst>
              <a:gd fmla="val 61475" name="adj1"/>
              <a:gd fmla="val -5772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新聞時間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172" name="Google Shape;1172;p69"/>
          <p:cNvSpPr txBox="1"/>
          <p:nvPr>
            <p:ph idx="1" type="body"/>
          </p:nvPr>
        </p:nvSpPr>
        <p:spPr>
          <a:xfrm>
            <a:off x="1303800" y="2352725"/>
            <a:ext cx="7030500" cy="21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美聯社新聞</a:t>
            </a:r>
            <a:br>
              <a:rPr lang="en"/>
            </a:br>
            <a:r>
              <a:rPr lang="en"/>
              <a:t>1990年7月至8月之間</a:t>
            </a:r>
            <a:endParaRPr/>
          </a:p>
        </p:txBody>
      </p:sp>
      <p:sp>
        <p:nvSpPr>
          <p:cNvPr id="1173" name="Google Shape;1173;p69"/>
          <p:cNvSpPr/>
          <p:nvPr/>
        </p:nvSpPr>
        <p:spPr>
          <a:xfrm>
            <a:off x="5066563" y="225625"/>
            <a:ext cx="2260500" cy="441300"/>
          </a:xfrm>
          <a:prstGeom prst="wedgeRoundRectCallout">
            <a:avLst>
              <a:gd fmla="val 30033" name="adj1"/>
              <a:gd fmla="val 99643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現實事件：油價上漲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174" name="Google Shape;1174;p69"/>
          <p:cNvSpPr/>
          <p:nvPr/>
        </p:nvSpPr>
        <p:spPr>
          <a:xfrm>
            <a:off x="5066575" y="3261350"/>
            <a:ext cx="1797300" cy="441300"/>
          </a:xfrm>
          <a:prstGeom prst="wedgeRoundRectCallout">
            <a:avLst>
              <a:gd fmla="val 39898" name="adj1"/>
              <a:gd fmla="val -10776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主題 (文件數)</a:t>
            </a:r>
            <a:endParaRPr sz="1600">
              <a:solidFill>
                <a:schemeClr val="lt1"/>
              </a:solidFill>
            </a:endParaRPr>
          </a:p>
        </p:txBody>
      </p:sp>
      <p:cxnSp>
        <p:nvCxnSpPr>
          <p:cNvPr id="1175" name="Google Shape;1175;p69"/>
          <p:cNvCxnSpPr/>
          <p:nvPr/>
        </p:nvCxnSpPr>
        <p:spPr>
          <a:xfrm>
            <a:off x="6696500" y="1284225"/>
            <a:ext cx="0" cy="2993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ashDot"/>
            <a:round/>
            <a:headEnd len="med" w="med" type="none"/>
            <a:tailEnd len="med" w="med" type="none"/>
          </a:ln>
        </p:spPr>
      </p:cxnSp>
      <p:sp>
        <p:nvSpPr>
          <p:cNvPr id="1176" name="Google Shape;1176;p69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177" name="Google Shape;1177;p69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主題</a:t>
            </a:r>
            <a:endParaRPr b="1"/>
          </a:p>
        </p:txBody>
      </p:sp>
      <p:sp>
        <p:nvSpPr>
          <p:cNvPr id="1178" name="Google Shape;1178;p69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7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TIARA 自動反應的文本洞察分析</a:t>
            </a:r>
            <a:br>
              <a:rPr lang="en"/>
            </a:br>
            <a:r>
              <a:rPr b="0" lang="en" sz="2400"/>
              <a:t>LDA主題在不同時序的關鍵字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4" name="Google Shape;1184;p70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醫學中心</a:t>
            </a:r>
            <a:r>
              <a:rPr lang="en"/>
              <a:t>問卷調查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「就診理由」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開放填答欄位記錄</a:t>
            </a:r>
            <a:endParaRPr/>
          </a:p>
        </p:txBody>
      </p:sp>
      <p:sp>
        <p:nvSpPr>
          <p:cNvPr id="1185" name="Google Shape;1185;p7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6" name="Google Shape;1186;p70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187" name="Google Shape;1187;p70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主題</a:t>
            </a:r>
            <a:endParaRPr b="1"/>
          </a:p>
        </p:txBody>
      </p:sp>
      <p:sp>
        <p:nvSpPr>
          <p:cNvPr id="1188" name="Google Shape;1188;p70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189" name="Google Shape;1189;p70"/>
          <p:cNvSpPr txBox="1"/>
          <p:nvPr/>
        </p:nvSpPr>
        <p:spPr>
          <a:xfrm>
            <a:off x="5760725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(Liu et al., 2012)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0" name="Google Shape;1190;p70"/>
          <p:cNvSpPr txBox="1"/>
          <p:nvPr/>
        </p:nvSpPr>
        <p:spPr>
          <a:xfrm>
            <a:off x="7698650" y="4846025"/>
            <a:ext cx="1027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(Liu et al., 2012)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91" name="Google Shape;1191;p70"/>
          <p:cNvPicPr preferRelativeResize="0"/>
          <p:nvPr/>
        </p:nvPicPr>
        <p:blipFill rotWithShape="1">
          <a:blip r:embed="rId3">
            <a:alphaModFix/>
          </a:blip>
          <a:srcRect b="0" l="18467" r="0" t="4196"/>
          <a:stretch/>
        </p:blipFill>
        <p:spPr>
          <a:xfrm>
            <a:off x="3366636" y="1597875"/>
            <a:ext cx="5392792" cy="3248151"/>
          </a:xfrm>
          <a:prstGeom prst="rect">
            <a:avLst/>
          </a:prstGeom>
          <a:noFill/>
          <a:ln>
            <a:noFill/>
          </a:ln>
        </p:spPr>
      </p:pic>
      <p:sp>
        <p:nvSpPr>
          <p:cNvPr id="1192" name="Google Shape;1192;p70"/>
          <p:cNvSpPr/>
          <p:nvPr/>
        </p:nvSpPr>
        <p:spPr>
          <a:xfrm>
            <a:off x="2076400" y="4627925"/>
            <a:ext cx="1198500" cy="393600"/>
          </a:xfrm>
          <a:prstGeom prst="wedgeRoundRectCallout">
            <a:avLst>
              <a:gd fmla="val 77993" name="adj1"/>
              <a:gd fmla="val -1849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文件時間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193" name="Google Shape;1193;p70"/>
          <p:cNvSpPr/>
          <p:nvPr/>
        </p:nvSpPr>
        <p:spPr>
          <a:xfrm>
            <a:off x="1877300" y="4036650"/>
            <a:ext cx="1198500" cy="393600"/>
          </a:xfrm>
          <a:prstGeom prst="wedgeRoundRectCallout">
            <a:avLst>
              <a:gd fmla="val 79654" name="adj1"/>
              <a:gd fmla="val -8846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文件數量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194" name="Google Shape;1194;p70"/>
          <p:cNvSpPr/>
          <p:nvPr/>
        </p:nvSpPr>
        <p:spPr>
          <a:xfrm>
            <a:off x="4760650" y="1640750"/>
            <a:ext cx="1027500" cy="582600"/>
          </a:xfrm>
          <a:prstGeom prst="wedgeRoundRectCallout">
            <a:avLst>
              <a:gd fmla="val -73196" name="adj1"/>
              <a:gd fmla="val 54173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主題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(LDA)</a:t>
            </a:r>
            <a:endParaRPr b="1"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71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Section 2-4 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總覽描述之</a:t>
            </a:r>
            <a:endParaRPr b="0"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特徵分析</a:t>
            </a:r>
            <a:endParaRPr/>
          </a:p>
        </p:txBody>
      </p:sp>
      <p:sp>
        <p:nvSpPr>
          <p:cNvPr id="1200" name="Google Shape;1200;p7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7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情緒地圖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韓國明星與形容詞的印象</a:t>
            </a:r>
            <a:endParaRPr b="0" sz="2400"/>
          </a:p>
        </p:txBody>
      </p:sp>
      <p:sp>
        <p:nvSpPr>
          <p:cNvPr id="1206" name="Google Shape;1206;p7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7" name="Google Shape;1207;p72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208" name="Google Shape;1208;p72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情感</a:t>
            </a:r>
            <a:endParaRPr b="1"/>
          </a:p>
        </p:txBody>
      </p:sp>
      <p:sp>
        <p:nvSpPr>
          <p:cNvPr id="1209" name="Google Shape;1209;p72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210" name="Google Shape;1210;p72"/>
          <p:cNvSpPr txBox="1"/>
          <p:nvPr/>
        </p:nvSpPr>
        <p:spPr>
          <a:xfrm>
            <a:off x="5740800" y="4805450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修改自 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(宋吉永, 陳姿穎, 尹相志, 2013)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211" name="Google Shape;1211;p72"/>
          <p:cNvGrpSpPr/>
          <p:nvPr/>
        </p:nvGrpSpPr>
        <p:grpSpPr>
          <a:xfrm>
            <a:off x="197700" y="2187125"/>
            <a:ext cx="8641350" cy="2310125"/>
            <a:chOff x="197700" y="1272725"/>
            <a:chExt cx="8641350" cy="2310125"/>
          </a:xfrm>
        </p:grpSpPr>
        <p:sp>
          <p:nvSpPr>
            <p:cNvPr id="1212" name="Google Shape;1212;p72"/>
            <p:cNvSpPr/>
            <p:nvPr/>
          </p:nvSpPr>
          <p:spPr>
            <a:xfrm rot="10800000">
              <a:off x="1294125" y="2117525"/>
              <a:ext cx="6490800" cy="335100"/>
            </a:xfrm>
            <a:prstGeom prst="leftArrow">
              <a:avLst>
                <a:gd fmla="val 50000" name="adj1"/>
                <a:gd fmla="val 50000" name="adj2"/>
              </a:avLst>
            </a:prstGeom>
            <a:solidFill>
              <a:srgbClr val="C9DAF8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72"/>
            <p:cNvSpPr txBox="1"/>
            <p:nvPr/>
          </p:nvSpPr>
          <p:spPr>
            <a:xfrm>
              <a:off x="197700" y="2084800"/>
              <a:ext cx="1106100" cy="40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4A86E8"/>
                  </a:solidFill>
                </a:rPr>
                <a:t>偏向女性</a:t>
              </a:r>
              <a:endParaRPr sz="1600">
                <a:solidFill>
                  <a:srgbClr val="4A86E8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4A86E8"/>
                  </a:solidFill>
                </a:rPr>
                <a:t>的形容</a:t>
              </a:r>
              <a:endParaRPr sz="1600">
                <a:solidFill>
                  <a:srgbClr val="4A86E8"/>
                </a:solidFill>
              </a:endParaRPr>
            </a:p>
          </p:txBody>
        </p:sp>
        <p:sp>
          <p:nvSpPr>
            <p:cNvPr id="1214" name="Google Shape;1214;p72"/>
            <p:cNvSpPr txBox="1"/>
            <p:nvPr/>
          </p:nvSpPr>
          <p:spPr>
            <a:xfrm>
              <a:off x="7732950" y="2084800"/>
              <a:ext cx="1106100" cy="40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4A86E8"/>
                  </a:solidFill>
                </a:rPr>
                <a:t>偏向男性</a:t>
              </a:r>
              <a:endParaRPr sz="1600">
                <a:solidFill>
                  <a:srgbClr val="4A86E8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4A86E8"/>
                  </a:solidFill>
                </a:rPr>
                <a:t>的形容</a:t>
              </a:r>
              <a:endParaRPr sz="1600">
                <a:solidFill>
                  <a:srgbClr val="4A86E8"/>
                </a:solidFill>
              </a:endParaRPr>
            </a:p>
          </p:txBody>
        </p:sp>
        <p:sp>
          <p:nvSpPr>
            <p:cNvPr id="1215" name="Google Shape;1215;p72"/>
            <p:cNvSpPr/>
            <p:nvPr/>
          </p:nvSpPr>
          <p:spPr>
            <a:xfrm>
              <a:off x="2263125" y="3182350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瘦的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216" name="Google Shape;1216;p72"/>
            <p:cNvSpPr/>
            <p:nvPr/>
          </p:nvSpPr>
          <p:spPr>
            <a:xfrm>
              <a:off x="1636975" y="2633625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漂亮的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217" name="Google Shape;1217;p72"/>
            <p:cNvSpPr/>
            <p:nvPr/>
          </p:nvSpPr>
          <p:spPr>
            <a:xfrm>
              <a:off x="1915725" y="2905725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苗條的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218" name="Google Shape;1218;p72"/>
            <p:cNvSpPr/>
            <p:nvPr/>
          </p:nvSpPr>
          <p:spPr>
            <a:xfrm>
              <a:off x="1953500" y="2171250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精力充沛的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219" name="Google Shape;1219;p72"/>
            <p:cNvSpPr/>
            <p:nvPr/>
          </p:nvSpPr>
          <p:spPr>
            <a:xfrm>
              <a:off x="1196900" y="1724025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小巧的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220" name="Google Shape;1220;p72"/>
            <p:cNvSpPr/>
            <p:nvPr/>
          </p:nvSpPr>
          <p:spPr>
            <a:xfrm>
              <a:off x="1814125" y="1272725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可愛的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221" name="Google Shape;1221;p72"/>
            <p:cNvSpPr/>
            <p:nvPr/>
          </p:nvSpPr>
          <p:spPr>
            <a:xfrm>
              <a:off x="3333950" y="1856750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聰明的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222" name="Google Shape;1222;p72"/>
            <p:cNvSpPr/>
            <p:nvPr/>
          </p:nvSpPr>
          <p:spPr>
            <a:xfrm>
              <a:off x="3858250" y="2257250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善良的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223" name="Google Shape;1223;p72"/>
            <p:cNvSpPr/>
            <p:nvPr/>
          </p:nvSpPr>
          <p:spPr>
            <a:xfrm>
              <a:off x="4528575" y="1770750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享受的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224" name="Google Shape;1224;p72"/>
            <p:cNvSpPr/>
            <p:nvPr/>
          </p:nvSpPr>
          <p:spPr>
            <a:xfrm>
              <a:off x="4618800" y="2257250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愉快的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225" name="Google Shape;1225;p72"/>
            <p:cNvSpPr/>
            <p:nvPr/>
          </p:nvSpPr>
          <p:spPr>
            <a:xfrm>
              <a:off x="3530750" y="2445425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真摯的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226" name="Google Shape;1226;p72"/>
            <p:cNvSpPr/>
            <p:nvPr/>
          </p:nvSpPr>
          <p:spPr>
            <a:xfrm>
              <a:off x="4466150" y="3060588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健康的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227" name="Google Shape;1227;p72"/>
            <p:cNvSpPr/>
            <p:nvPr/>
          </p:nvSpPr>
          <p:spPr>
            <a:xfrm>
              <a:off x="5198100" y="2086113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有趣的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228" name="Google Shape;1228;p72"/>
            <p:cNvSpPr/>
            <p:nvPr/>
          </p:nvSpPr>
          <p:spPr>
            <a:xfrm>
              <a:off x="5516650" y="1456238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開心的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229" name="Google Shape;1229;p72"/>
            <p:cNvSpPr/>
            <p:nvPr/>
          </p:nvSpPr>
          <p:spPr>
            <a:xfrm>
              <a:off x="5867625" y="1856738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自由自在的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230" name="Google Shape;1230;p72"/>
            <p:cNvSpPr/>
            <p:nvPr/>
          </p:nvSpPr>
          <p:spPr>
            <a:xfrm>
              <a:off x="6139725" y="1456238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幸福的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231" name="Google Shape;1231;p72"/>
            <p:cNvSpPr/>
            <p:nvPr/>
          </p:nvSpPr>
          <p:spPr>
            <a:xfrm>
              <a:off x="6723775" y="2171238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時尚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232" name="Google Shape;1232;p72"/>
            <p:cNvSpPr/>
            <p:nvPr/>
          </p:nvSpPr>
          <p:spPr>
            <a:xfrm>
              <a:off x="6139725" y="2905713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溫柔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233" name="Google Shape;1233;p72"/>
            <p:cNvSpPr/>
            <p:nvPr/>
          </p:nvSpPr>
          <p:spPr>
            <a:xfrm>
              <a:off x="7460450" y="1817288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帥氣的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234" name="Google Shape;1234;p72"/>
            <p:cNvSpPr/>
            <p:nvPr/>
          </p:nvSpPr>
          <p:spPr>
            <a:xfrm>
              <a:off x="6849875" y="1597863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慈祥的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235" name="Google Shape;1235;p72"/>
            <p:cNvSpPr/>
            <p:nvPr/>
          </p:nvSpPr>
          <p:spPr>
            <a:xfrm>
              <a:off x="1075025" y="2571750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惹人憐愛的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236" name="Google Shape;1236;p72"/>
            <p:cNvSpPr/>
            <p:nvPr/>
          </p:nvSpPr>
          <p:spPr>
            <a:xfrm>
              <a:off x="1380325" y="1323525"/>
              <a:ext cx="400500" cy="400500"/>
            </a:xfrm>
            <a:prstGeom prst="ellipse">
              <a:avLst/>
            </a:prstGeom>
            <a:solidFill>
              <a:srgbClr val="990000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IU</a:t>
              </a:r>
              <a:endParaRPr sz="900">
                <a:solidFill>
                  <a:srgbClr val="FFFFFF"/>
                </a:solidFill>
              </a:endParaRPr>
            </a:p>
          </p:txBody>
        </p:sp>
        <p:sp>
          <p:nvSpPr>
            <p:cNvPr id="1237" name="Google Shape;1237;p72"/>
            <p:cNvSpPr/>
            <p:nvPr/>
          </p:nvSpPr>
          <p:spPr>
            <a:xfrm>
              <a:off x="1657250" y="1628800"/>
              <a:ext cx="400500" cy="400500"/>
            </a:xfrm>
            <a:prstGeom prst="ellipse">
              <a:avLst/>
            </a:prstGeom>
            <a:solidFill>
              <a:srgbClr val="990000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雪莉</a:t>
              </a:r>
              <a:endParaRPr sz="900">
                <a:solidFill>
                  <a:srgbClr val="FFFFFF"/>
                </a:solidFill>
              </a:endParaRPr>
            </a:p>
          </p:txBody>
        </p:sp>
        <p:sp>
          <p:nvSpPr>
            <p:cNvPr id="1238" name="Google Shape;1238;p72"/>
            <p:cNvSpPr/>
            <p:nvPr/>
          </p:nvSpPr>
          <p:spPr>
            <a:xfrm>
              <a:off x="2037475" y="1721988"/>
              <a:ext cx="400500" cy="400500"/>
            </a:xfrm>
            <a:prstGeom prst="ellipse">
              <a:avLst/>
            </a:prstGeom>
            <a:solidFill>
              <a:srgbClr val="990000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朴寶英</a:t>
              </a:r>
              <a:endParaRPr sz="900">
                <a:solidFill>
                  <a:srgbClr val="FFFFFF"/>
                </a:solidFill>
              </a:endParaRPr>
            </a:p>
          </p:txBody>
        </p:sp>
        <p:sp>
          <p:nvSpPr>
            <p:cNvPr id="1239" name="Google Shape;1239;p72"/>
            <p:cNvSpPr/>
            <p:nvPr/>
          </p:nvSpPr>
          <p:spPr>
            <a:xfrm>
              <a:off x="2110825" y="2602675"/>
              <a:ext cx="400500" cy="400500"/>
            </a:xfrm>
            <a:prstGeom prst="ellipse">
              <a:avLst/>
            </a:prstGeom>
            <a:solidFill>
              <a:srgbClr val="990000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少女</a:t>
              </a:r>
              <a:endParaRPr sz="900">
                <a:solidFill>
                  <a:srgbClr val="FFFFFF"/>
                </a:solidFill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時代</a:t>
              </a:r>
              <a:endParaRPr sz="900">
                <a:solidFill>
                  <a:srgbClr val="FFFFFF"/>
                </a:solidFill>
              </a:endParaRPr>
            </a:p>
          </p:txBody>
        </p:sp>
        <p:sp>
          <p:nvSpPr>
            <p:cNvPr id="1240" name="Google Shape;1240;p72"/>
            <p:cNvSpPr/>
            <p:nvPr/>
          </p:nvSpPr>
          <p:spPr>
            <a:xfrm>
              <a:off x="1236475" y="2269500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勇敢的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241" name="Google Shape;1241;p72"/>
            <p:cNvSpPr/>
            <p:nvPr/>
          </p:nvSpPr>
          <p:spPr>
            <a:xfrm>
              <a:off x="1380325" y="1978575"/>
              <a:ext cx="400500" cy="400500"/>
            </a:xfrm>
            <a:prstGeom prst="ellipse">
              <a:avLst/>
            </a:prstGeom>
            <a:solidFill>
              <a:srgbClr val="990000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裴秀智</a:t>
              </a:r>
              <a:endParaRPr sz="900">
                <a:solidFill>
                  <a:srgbClr val="FFFFFF"/>
                </a:solidFill>
              </a:endParaRPr>
            </a:p>
          </p:txBody>
        </p:sp>
        <p:sp>
          <p:nvSpPr>
            <p:cNvPr id="1242" name="Google Shape;1242;p72"/>
            <p:cNvSpPr/>
            <p:nvPr/>
          </p:nvSpPr>
          <p:spPr>
            <a:xfrm>
              <a:off x="3734438" y="1597875"/>
              <a:ext cx="400500" cy="400500"/>
            </a:xfrm>
            <a:prstGeom prst="ellipse">
              <a:avLst/>
            </a:prstGeom>
            <a:solidFill>
              <a:srgbClr val="4A86E8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宋仲基</a:t>
              </a:r>
              <a:endParaRPr sz="900">
                <a:solidFill>
                  <a:srgbClr val="FFFFFF"/>
                </a:solidFill>
              </a:endParaRPr>
            </a:p>
          </p:txBody>
        </p:sp>
        <p:sp>
          <p:nvSpPr>
            <p:cNvPr id="1243" name="Google Shape;1243;p72"/>
            <p:cNvSpPr/>
            <p:nvPr/>
          </p:nvSpPr>
          <p:spPr>
            <a:xfrm>
              <a:off x="3931250" y="1905525"/>
              <a:ext cx="400500" cy="400500"/>
            </a:xfrm>
            <a:prstGeom prst="ellipse">
              <a:avLst/>
            </a:prstGeom>
            <a:solidFill>
              <a:srgbClr val="4A86E8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張根碩</a:t>
              </a:r>
              <a:endParaRPr sz="900">
                <a:solidFill>
                  <a:srgbClr val="FFFFFF"/>
                </a:solidFill>
              </a:endParaRPr>
            </a:p>
          </p:txBody>
        </p:sp>
        <p:sp>
          <p:nvSpPr>
            <p:cNvPr id="1244" name="Google Shape;1244;p72"/>
            <p:cNvSpPr/>
            <p:nvPr/>
          </p:nvSpPr>
          <p:spPr>
            <a:xfrm>
              <a:off x="7206663" y="1597875"/>
              <a:ext cx="400500" cy="400500"/>
            </a:xfrm>
            <a:prstGeom prst="ellipse">
              <a:avLst/>
            </a:prstGeom>
            <a:solidFill>
              <a:srgbClr val="4A86E8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玄彬</a:t>
              </a:r>
              <a:endParaRPr sz="900">
                <a:solidFill>
                  <a:srgbClr val="FFFFFF"/>
                </a:solidFill>
              </a:endParaRPr>
            </a:p>
          </p:txBody>
        </p:sp>
        <p:sp>
          <p:nvSpPr>
            <p:cNvPr id="1245" name="Google Shape;1245;p72"/>
            <p:cNvSpPr/>
            <p:nvPr/>
          </p:nvSpPr>
          <p:spPr>
            <a:xfrm>
              <a:off x="7019675" y="1905525"/>
              <a:ext cx="400500" cy="400500"/>
            </a:xfrm>
            <a:prstGeom prst="ellipse">
              <a:avLst/>
            </a:prstGeom>
            <a:solidFill>
              <a:srgbClr val="4A86E8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車勝元</a:t>
              </a:r>
              <a:endParaRPr sz="900">
                <a:solidFill>
                  <a:srgbClr val="FFFFFF"/>
                </a:solidFill>
              </a:endParaRPr>
            </a:p>
          </p:txBody>
        </p:sp>
        <p:sp>
          <p:nvSpPr>
            <p:cNvPr id="1246" name="Google Shape;1246;p72"/>
            <p:cNvSpPr/>
            <p:nvPr/>
          </p:nvSpPr>
          <p:spPr>
            <a:xfrm>
              <a:off x="3622950" y="3061675"/>
              <a:ext cx="400500" cy="400500"/>
            </a:xfrm>
            <a:prstGeom prst="ellipse">
              <a:avLst/>
            </a:prstGeom>
            <a:solidFill>
              <a:srgbClr val="990000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河智苑</a:t>
              </a:r>
              <a:endParaRPr sz="900">
                <a:solidFill>
                  <a:srgbClr val="FFFFFF"/>
                </a:solidFill>
              </a:endParaRPr>
            </a:p>
          </p:txBody>
        </p:sp>
        <p:sp>
          <p:nvSpPr>
            <p:cNvPr id="1247" name="Google Shape;1247;p72"/>
            <p:cNvSpPr/>
            <p:nvPr/>
          </p:nvSpPr>
          <p:spPr>
            <a:xfrm>
              <a:off x="3931250" y="2916625"/>
              <a:ext cx="400500" cy="400500"/>
            </a:xfrm>
            <a:prstGeom prst="ellipse">
              <a:avLst/>
            </a:prstGeom>
            <a:solidFill>
              <a:srgbClr val="990000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李智雅</a:t>
              </a:r>
              <a:endParaRPr sz="900">
                <a:solidFill>
                  <a:srgbClr val="FFFFFF"/>
                </a:solidFill>
              </a:endParaRPr>
            </a:p>
          </p:txBody>
        </p:sp>
        <p:sp>
          <p:nvSpPr>
            <p:cNvPr id="1248" name="Google Shape;1248;p72"/>
            <p:cNvSpPr/>
            <p:nvPr/>
          </p:nvSpPr>
          <p:spPr>
            <a:xfrm>
              <a:off x="4718900" y="2845950"/>
              <a:ext cx="400500" cy="400500"/>
            </a:xfrm>
            <a:prstGeom prst="ellipse">
              <a:avLst/>
            </a:prstGeom>
            <a:solidFill>
              <a:srgbClr val="990000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2NE1</a:t>
              </a:r>
              <a:endParaRPr sz="900">
                <a:solidFill>
                  <a:srgbClr val="FFFFFF"/>
                </a:solidFill>
              </a:endParaRPr>
            </a:p>
          </p:txBody>
        </p:sp>
        <p:sp>
          <p:nvSpPr>
            <p:cNvPr id="1249" name="Google Shape;1249;p72"/>
            <p:cNvSpPr/>
            <p:nvPr/>
          </p:nvSpPr>
          <p:spPr>
            <a:xfrm>
              <a:off x="3190938" y="2972250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有魅力的</a:t>
              </a:r>
              <a:endParaRPr sz="900">
                <a:solidFill>
                  <a:schemeClr val="accent2"/>
                </a:solidFill>
              </a:endParaRPr>
            </a:p>
          </p:txBody>
        </p:sp>
      </p:grpSp>
      <p:sp>
        <p:nvSpPr>
          <p:cNvPr id="1250" name="Google Shape;1250;p72"/>
          <p:cNvSpPr txBox="1"/>
          <p:nvPr>
            <p:ph idx="1" type="body"/>
          </p:nvPr>
        </p:nvSpPr>
        <p:spPr>
          <a:xfrm>
            <a:off x="1303800" y="1549675"/>
            <a:ext cx="7030500" cy="29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highlight>
                  <a:srgbClr val="980000"/>
                </a:highlight>
              </a:rPr>
              <a:t>女性明星</a:t>
            </a:r>
            <a:r>
              <a:rPr lang="en"/>
              <a:t> </a:t>
            </a:r>
            <a:r>
              <a:rPr b="1" lang="en">
                <a:solidFill>
                  <a:srgbClr val="FFFFFF"/>
                </a:solidFill>
                <a:highlight>
                  <a:srgbClr val="4A86E8"/>
                </a:highlight>
              </a:rPr>
              <a:t>男性明星</a:t>
            </a:r>
            <a:r>
              <a:rPr lang="en"/>
              <a:t> 對應不同市場取向</a:t>
            </a:r>
            <a:endParaRPr/>
          </a:p>
        </p:txBody>
      </p:sp>
      <p:sp>
        <p:nvSpPr>
          <p:cNvPr id="1251" name="Google Shape;1251;p72"/>
          <p:cNvSpPr txBox="1"/>
          <p:nvPr/>
        </p:nvSpPr>
        <p:spPr>
          <a:xfrm rot="-899939">
            <a:off x="6662846" y="3949173"/>
            <a:ext cx="1901069" cy="53792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什麼樣的偶像</a:t>
            </a:r>
            <a:endParaRPr sz="16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還有市場空間呢？</a:t>
            </a:r>
            <a:endParaRPr sz="16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7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顧客回饋意見</a:t>
            </a:r>
            <a:r>
              <a:rPr lang="en"/>
              <a:t>情感分析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想要知道各種印表機的強項與弱項</a:t>
            </a:r>
            <a:endParaRPr b="0" sz="2400"/>
          </a:p>
        </p:txBody>
      </p:sp>
      <p:sp>
        <p:nvSpPr>
          <p:cNvPr id="1257" name="Google Shape;1257;p73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8" name="Google Shape;1258;p7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59" name="Google Shape;1259;p73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260" name="Google Shape;1260;p73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情感</a:t>
            </a:r>
            <a:endParaRPr b="1"/>
          </a:p>
        </p:txBody>
      </p:sp>
      <p:sp>
        <p:nvSpPr>
          <p:cNvPr id="1261" name="Google Shape;1261;p73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262" name="Google Shape;1262;p73"/>
          <p:cNvPicPr preferRelativeResize="0"/>
          <p:nvPr/>
        </p:nvPicPr>
        <p:blipFill rotWithShape="1">
          <a:blip r:embed="rId3">
            <a:alphaModFix/>
          </a:blip>
          <a:srcRect b="0" l="0" r="33475" t="0"/>
          <a:stretch/>
        </p:blipFill>
        <p:spPr>
          <a:xfrm>
            <a:off x="3497600" y="1990050"/>
            <a:ext cx="5646399" cy="25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3" name="Google Shape;1263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3799" y="1990049"/>
            <a:ext cx="1916755" cy="254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4" name="Google Shape;1264;p73"/>
          <p:cNvSpPr txBox="1"/>
          <p:nvPr/>
        </p:nvSpPr>
        <p:spPr>
          <a:xfrm>
            <a:off x="5740800" y="4805450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(Oelke et al., 2009)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65" name="Google Shape;1265;p73"/>
          <p:cNvSpPr/>
          <p:nvPr/>
        </p:nvSpPr>
        <p:spPr>
          <a:xfrm>
            <a:off x="430950" y="4411850"/>
            <a:ext cx="1506900" cy="393600"/>
          </a:xfrm>
          <a:prstGeom prst="wedgeRoundRectCallout">
            <a:avLst>
              <a:gd fmla="val 33710" name="adj1"/>
              <a:gd fmla="val -7656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bad, problem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266" name="Google Shape;1266;p73"/>
          <p:cNvSpPr/>
          <p:nvPr/>
        </p:nvSpPr>
        <p:spPr>
          <a:xfrm>
            <a:off x="2886575" y="4411850"/>
            <a:ext cx="1872000" cy="393600"/>
          </a:xfrm>
          <a:prstGeom prst="wedgeRoundRectCallout">
            <a:avLst>
              <a:gd fmla="val -49965" name="adj1"/>
              <a:gd fmla="val -85004" name="adj2"/>
              <a:gd fmla="val 0" name="adj3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wonderful, like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267" name="Google Shape;1267;p73"/>
          <p:cNvSpPr/>
          <p:nvPr/>
        </p:nvSpPr>
        <p:spPr>
          <a:xfrm>
            <a:off x="5010350" y="4587350"/>
            <a:ext cx="1872000" cy="393600"/>
          </a:xfrm>
          <a:prstGeom prst="wedgeRoundRectCallout">
            <a:avLst>
              <a:gd fmla="val -13417" name="adj1"/>
              <a:gd fmla="val -100927" name="adj2"/>
              <a:gd fmla="val 0" name="adj3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格子小: 評價人少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268" name="Google Shape;1268;p73"/>
          <p:cNvSpPr/>
          <p:nvPr/>
        </p:nvSpPr>
        <p:spPr>
          <a:xfrm>
            <a:off x="6528575" y="1438225"/>
            <a:ext cx="1872000" cy="393600"/>
          </a:xfrm>
          <a:prstGeom prst="wedgeRoundRectCallout">
            <a:avLst>
              <a:gd fmla="val -12318" name="adj1"/>
              <a:gd fmla="val 236306" name="adj2"/>
              <a:gd fmla="val 0" name="adj3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格子大:評價人多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0"/>
          <p:cNvSpPr txBox="1"/>
          <p:nvPr>
            <p:ph idx="4294967295" type="body"/>
          </p:nvPr>
        </p:nvSpPr>
        <p:spPr>
          <a:xfrm>
            <a:off x="0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一山如畫對清江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一生心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向誰論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一見佳人便喜歡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今年好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一番新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心頭理曲強詞遮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去年百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頗相宜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田園價貫好商量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花開花謝在春風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彼此家居只一山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家道豊腴自飽溫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病患時時命蹇衰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陰裏詳看怪爾曹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蛩吟唧唧守孤幃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勞心汨汨竟何歸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與君夙昔結成冤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隨分堂前赴粥饘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憶昔蘭房分半釵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艱難險阻路蹊蹺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今年禾穀不如前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木有根荄水有源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北山門外好安居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一春風雨正瀟瀟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一朝無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忽遭官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三千法律八千文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子有三般不自由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世間萬物各有主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君今庚甲未亨通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君是山中萬戶侯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端百出慮雖長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河渠傍路有高低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知君指擬是空華</a:t>
            </a:r>
            <a:endParaRPr sz="1050"/>
          </a:p>
        </p:txBody>
      </p:sp>
      <p:sp>
        <p:nvSpPr>
          <p:cNvPr id="364" name="Google Shape;364;p20"/>
          <p:cNvSpPr txBox="1"/>
          <p:nvPr>
            <p:ph idx="4294967295" type="body"/>
          </p:nvPr>
        </p:nvSpPr>
        <p:spPr>
          <a:xfrm>
            <a:off x="1143015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門裏團圓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事事</a:t>
            </a:r>
            <a:r>
              <a:rPr lang="en" sz="1050"/>
              <a:t>雙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十八灘頭說與君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誰知去後有多般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富貴榮華萃汝身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直欲欺官行路斜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若較今年時運衰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到公庭彼此傷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貴賤窮通百歲中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如何似隔鬼門關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也須肚裏立乾坤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何須打瓦共鑽龜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舟中敵圖笑中刀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千里懸懸望信歸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疾病兼多是與非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今日相逢那得緣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何須妄想苦憂煎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而今忽把信音乖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南鳥孤飛依北巢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物價喧騰倍百年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君當自此究其原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若問終時慎厥初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千里行人去路遙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也是門衰墳未安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此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何如說與君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門庭蕭索冷如秋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一粒一毫君莫取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且向江頭作釣翁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信知騎馬勝騎牛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莫聽人言自主張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可歎長途日已西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底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茫茫未有涯</a:t>
            </a:r>
            <a:endParaRPr sz="1050"/>
          </a:p>
        </p:txBody>
      </p:sp>
      <p:sp>
        <p:nvSpPr>
          <p:cNvPr id="365" name="Google Shape;365;p20"/>
          <p:cNvSpPr txBox="1"/>
          <p:nvPr>
            <p:ph idx="4294967295" type="body"/>
          </p:nvPr>
        </p:nvSpPr>
        <p:spPr>
          <a:xfrm>
            <a:off x="2286031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誰料半途分折去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世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盡從流水去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人情冷暖君休訝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誰道機關難料處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一旦醜形臨月鏡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好把瓣香告神佛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縱使機關圖得勝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羨子榮華今已矣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日月如梭人易老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財多害己君當省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直教重見一陽復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藩籬剖破渾無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endParaRPr sz="105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等得榮華公子到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到頭來渾似夢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好把經文多諷誦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主張門戶誠難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endParaRPr sz="105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痴心指望成連理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今日貴人曾識面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災數流行多疫癘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莫隨道路人閒話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堪笑包藏許多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endParaRPr sz="105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移寡就多君得計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改換陰陽移禍福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善惡兩途君自作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若逢牛鼠交承日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英雄豪傑自天生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玉兔重生應發跡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今朝馬上看山色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一著仙機君記取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縱有榮華好時節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牢把腳根踏實地</a:t>
            </a:r>
            <a:endParaRPr sz="1050"/>
          </a:p>
        </p:txBody>
      </p:sp>
      <p:sp>
        <p:nvSpPr>
          <p:cNvPr id="366" name="Google Shape;366;p20"/>
          <p:cNvSpPr txBox="1"/>
          <p:nvPr>
            <p:ph idx="4294967295" type="body"/>
          </p:nvPr>
        </p:nvSpPr>
        <p:spPr>
          <a:xfrm>
            <a:off x="3429046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空幃無語對銀缸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功名富貴等浮雲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歷涉應知行路難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到頭獨立轉傷神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身投憲網莫咨嗟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莫教福謝悔無追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定為後世子孫殃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到頭萬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總成空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許多勞碌不如閒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福有胚胎禍有門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始可求神仗佛持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一種天生惜羽毛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秋冬括括雨靡靡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何如休要用心機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祈求戶內保嬋娟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百歲安閒得幾年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到底誰知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不諧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相逢卻在夏秋交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一陽復後始安全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訟到終凶是至言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鱗鴻雖便莫修書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如何歸路轉無聊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勸君莫作等閒看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一生禍福此中分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萬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回春不用憂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也須步步循規矩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萬人頭上逞英雄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爭似騎牛得自由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紛紛鬧裏更思量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直須猴犬換金雞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善為善應永無差</a:t>
            </a:r>
            <a:endParaRPr sz="1050"/>
          </a:p>
        </p:txBody>
      </p:sp>
      <p:sp>
        <p:nvSpPr>
          <p:cNvPr id="367" name="Google Shape;367;p20"/>
          <p:cNvSpPr txBox="1"/>
          <p:nvPr>
            <p:ph idx="4294967295" type="body"/>
          </p:nvPr>
        </p:nvSpPr>
        <p:spPr>
          <a:xfrm>
            <a:off x="4572062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門衰戶冷苦伶仃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兩家門戶各相當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春來雨水太連綿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乾亥來龍仔細看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崆峒城裏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如麻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捨舟遵路總相宜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萬人叢裏逞英豪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勤耕力作莫蹉跎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與君萬語復千言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箇中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緒更紛然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樽前無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且高歌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營為期望在春前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纔發君心天已知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一春萬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苦憂煎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一紙官書火急催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一般器用與人同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不分南北與西東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生前結得好緣姻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好將心地力耕耘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汝是人中最吉人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百千人面虎狼心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年來豐歉皆天數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佛說淘沙始見金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我曾許汝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和諧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奉公謹守莫欺心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知君袖內有驪珠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南販珍珠北販鹽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春夏纔過秋又冬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秋冬作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只尋常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假君財物自當還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喜鵲簷前報好音</a:t>
            </a:r>
            <a:endParaRPr sz="1050"/>
          </a:p>
        </p:txBody>
      </p:sp>
      <p:sp>
        <p:nvSpPr>
          <p:cNvPr id="368" name="Google Shape;368;p20"/>
          <p:cNvSpPr txBox="1"/>
          <p:nvPr>
            <p:ph idx="4294967295" type="body"/>
          </p:nvPr>
        </p:nvSpPr>
        <p:spPr>
          <a:xfrm>
            <a:off x="5715077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自嘆祈求不一靈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不是姻緣莫較量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入夏晴乾雨又愆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坎居午向自當安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無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如君有幾家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慎勿嬉遊逐貴兒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便欲飛騰霄漢高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衣食隨時安分過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祗欲平和雪爾冤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當局須知一著先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時未來時奈若何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誰料秋來又不然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何須問我決狐疑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夏裏營求始帖然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扁舟速下浪如雷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巧斲輪輿梓匠工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眼底昏昏耳似聾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一笑相逢情自親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彼此山頭總是墳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誤為誤作損精神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賴汝干戈用力深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自是今年旱較多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只緣君子不勞心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誰料修為汝自乖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自有亨通吉利臨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生不逢辰亦強圖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年來幾倍貨財添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紛紛謀慮攪心胸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春到門庭漸吉昌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謀賴心欺他自奸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知君千里欲歸心</a:t>
            </a:r>
            <a:endParaRPr sz="1050"/>
          </a:p>
        </p:txBody>
      </p:sp>
      <p:sp>
        <p:nvSpPr>
          <p:cNvPr id="369" name="Google Shape;369;p20"/>
          <p:cNvSpPr txBox="1"/>
          <p:nvPr>
            <p:ph idx="4294967295" type="body"/>
          </p:nvPr>
        </p:nvSpPr>
        <p:spPr>
          <a:xfrm>
            <a:off x="6858092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幸有祖宗陰騭在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直待春風好消息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節氣直交三伏始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若移丑艮陰陽逆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勸汝不須勤致禱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一夜樽前兄與弟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爭奈承流風未便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縱使經商收倍利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訟則終凶君記取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長舌婦人休酷聽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白馬渡江嘶日暮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直遇清江貴公子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願子改圖從孝悌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更遇秋成冬至後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雖然目下多驚險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凡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有緣且隨分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熟讀黃庭經一卷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相當人物無高下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陰地不如心地好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堅牢一念酬香願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得勝回時秋漸老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與子定期三日內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榮華總得詩書效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但改新圖莫依舊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目下營求且休矣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可歎頭顱已如許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勸君止此求田舍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貴人垂手來相援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千里信音符遠望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幸有高臺明月鏡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繡幃重結鴛鴦帶</a:t>
            </a:r>
            <a:endParaRPr sz="1050"/>
          </a:p>
        </p:txBody>
      </p:sp>
      <p:sp>
        <p:nvSpPr>
          <p:cNvPr id="370" name="Google Shape;370;p20"/>
          <p:cNvSpPr txBox="1"/>
          <p:nvPr>
            <p:ph idx="4294967295" type="body"/>
          </p:nvPr>
        </p:nvSpPr>
        <p:spPr>
          <a:xfrm>
            <a:off x="8001122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香煙未斷續螟蛉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卻調琴瑟向蘭房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喜逢滂沛足田園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門戶凋零家道難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徒勞生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苦咨嗟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明朝仇敵又相隨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青燈黃卷且勤勞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不如逐歲廩禾多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試於清夜把心捫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力行禮義要心堅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虎頭城裏看巍峨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一生活計始安全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不愁家室不相宜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恰如騎鶴與腰纏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保汝平安去復回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秋冬方遇主人翁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不論貴賤與窮通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得意休論富與貧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修為到底卻輸君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富貴榮華萃汝身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虎頭城裏喜相尋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田疇霑足雨滂沱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妙裏工夫仔細尋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營謀應得稱心懷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秋期與子定佳音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而今方得貴人扶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心欲多時何日厭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休把私心情意濃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萱堂快樂未渠央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請來對照破機關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葉落霜飛寒色侵</a:t>
            </a:r>
            <a:endParaRPr sz="1050"/>
          </a:p>
        </p:txBody>
      </p:sp>
      <p:sp>
        <p:nvSpPr>
          <p:cNvPr id="371" name="Google Shape;371;p20"/>
          <p:cNvSpPr/>
          <p:nvPr/>
        </p:nvSpPr>
        <p:spPr>
          <a:xfrm>
            <a:off x="8735525" y="4802825"/>
            <a:ext cx="261900" cy="261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2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3" name="Google Shape;1273;p74"/>
          <p:cNvPicPr preferRelativeResize="0"/>
          <p:nvPr/>
        </p:nvPicPr>
        <p:blipFill rotWithShape="1">
          <a:blip r:embed="rId3">
            <a:alphaModFix/>
          </a:blip>
          <a:srcRect b="39882" l="21908" r="25058" t="0"/>
          <a:stretch/>
        </p:blipFill>
        <p:spPr>
          <a:xfrm>
            <a:off x="3188925" y="1120725"/>
            <a:ext cx="975900" cy="1064700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74" name="Google Shape;1274;p7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美國選舉新聞情感變化分析 (1/5)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5" name="Google Shape;1275;p74"/>
          <p:cNvSpPr txBox="1"/>
          <p:nvPr>
            <p:ph idx="1" type="body"/>
          </p:nvPr>
        </p:nvSpPr>
        <p:spPr>
          <a:xfrm>
            <a:off x="1303800" y="25234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將命名實體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化為</a:t>
            </a:r>
            <a:r>
              <a:rPr lang="en"/>
              <a:t>顏色與</a:t>
            </a:r>
            <a:r>
              <a:rPr lang="en"/>
              <a:t>符號</a:t>
            </a:r>
            <a:endParaRPr/>
          </a:p>
        </p:txBody>
      </p:sp>
      <p:sp>
        <p:nvSpPr>
          <p:cNvPr id="1276" name="Google Shape;1276;p7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7" name="Google Shape;1277;p74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278" name="Google Shape;1278;p74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情感</a:t>
            </a:r>
            <a:endParaRPr b="1"/>
          </a:p>
        </p:txBody>
      </p:sp>
      <p:sp>
        <p:nvSpPr>
          <p:cNvPr id="1279" name="Google Shape;1279;p74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280" name="Google Shape;1280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9825" y="2537475"/>
            <a:ext cx="4025350" cy="227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1" name="Google Shape;1281;p74"/>
          <p:cNvSpPr txBox="1"/>
          <p:nvPr/>
        </p:nvSpPr>
        <p:spPr>
          <a:xfrm>
            <a:off x="5740800" y="4805450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(Wanner et al., 2009)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82" name="Google Shape;1282;p74"/>
          <p:cNvSpPr txBox="1"/>
          <p:nvPr/>
        </p:nvSpPr>
        <p:spPr>
          <a:xfrm>
            <a:off x="3250625" y="3199825"/>
            <a:ext cx="1106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歐巴馬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283" name="Google Shape;1283;p74"/>
          <p:cNvSpPr txBox="1"/>
          <p:nvPr/>
        </p:nvSpPr>
        <p:spPr>
          <a:xfrm>
            <a:off x="3250625" y="3744300"/>
            <a:ext cx="1106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拜登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284" name="Google Shape;1284;p74"/>
          <p:cNvSpPr txBox="1"/>
          <p:nvPr/>
        </p:nvSpPr>
        <p:spPr>
          <a:xfrm>
            <a:off x="3230625" y="4426075"/>
            <a:ext cx="1106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民主黨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285" name="Google Shape;1285;p74"/>
          <p:cNvSpPr txBox="1"/>
          <p:nvPr/>
        </p:nvSpPr>
        <p:spPr>
          <a:xfrm>
            <a:off x="3051525" y="2131275"/>
            <a:ext cx="1229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只有</a:t>
            </a:r>
            <a:r>
              <a:rPr lang="en" sz="1600">
                <a:solidFill>
                  <a:schemeClr val="dk2"/>
                </a:solidFill>
              </a:rPr>
              <a:t>民主黨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286" name="Google Shape;1286;p74"/>
          <p:cNvSpPr txBox="1"/>
          <p:nvPr/>
        </p:nvSpPr>
        <p:spPr>
          <a:xfrm>
            <a:off x="4606300" y="3124525"/>
            <a:ext cx="1106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麥卡恩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287" name="Google Shape;1287;p74"/>
          <p:cNvSpPr txBox="1"/>
          <p:nvPr/>
        </p:nvSpPr>
        <p:spPr>
          <a:xfrm>
            <a:off x="4606300" y="3813400"/>
            <a:ext cx="1106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佩林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288" name="Google Shape;1288;p74"/>
          <p:cNvSpPr txBox="1"/>
          <p:nvPr/>
        </p:nvSpPr>
        <p:spPr>
          <a:xfrm>
            <a:off x="4544800" y="4426075"/>
            <a:ext cx="1106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共和黨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289" name="Google Shape;1289;p74"/>
          <p:cNvSpPr txBox="1"/>
          <p:nvPr/>
        </p:nvSpPr>
        <p:spPr>
          <a:xfrm>
            <a:off x="4316200" y="2131275"/>
            <a:ext cx="1229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只有</a:t>
            </a:r>
            <a:r>
              <a:rPr lang="en" sz="1600">
                <a:solidFill>
                  <a:schemeClr val="dk2"/>
                </a:solidFill>
              </a:rPr>
              <a:t>共和</a:t>
            </a:r>
            <a:r>
              <a:rPr lang="en" sz="1600">
                <a:solidFill>
                  <a:schemeClr val="dk2"/>
                </a:solidFill>
              </a:rPr>
              <a:t>黨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290" name="Google Shape;1290;p74"/>
          <p:cNvSpPr txBox="1"/>
          <p:nvPr/>
        </p:nvSpPr>
        <p:spPr>
          <a:xfrm>
            <a:off x="5657075" y="2131275"/>
            <a:ext cx="1229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兩黨兼俱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1291" name="Google Shape;1291;p74"/>
          <p:cNvPicPr preferRelativeResize="0"/>
          <p:nvPr/>
        </p:nvPicPr>
        <p:blipFill rotWithShape="1">
          <a:blip r:embed="rId5">
            <a:alphaModFix/>
          </a:blip>
          <a:srcRect b="49637" l="24074" r="24074" t="6412"/>
          <a:stretch/>
        </p:blipFill>
        <p:spPr>
          <a:xfrm>
            <a:off x="4504000" y="1153417"/>
            <a:ext cx="929700" cy="999300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92" name="Google Shape;1292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57075" y="1410069"/>
            <a:ext cx="1229101" cy="595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7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美國選舉新聞</a:t>
            </a:r>
            <a:r>
              <a:rPr lang="en"/>
              <a:t>情感</a:t>
            </a:r>
            <a:r>
              <a:rPr lang="en"/>
              <a:t>變化分析 (2/5)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8" name="Google Shape;1298;p7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99" name="Google Shape;1299;p75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300" name="Google Shape;1300;p75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情感</a:t>
            </a:r>
            <a:endParaRPr b="1"/>
          </a:p>
        </p:txBody>
      </p:sp>
      <p:sp>
        <p:nvSpPr>
          <p:cNvPr id="1301" name="Google Shape;1301;p75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302" name="Google Shape;1302;p75"/>
          <p:cNvSpPr txBox="1"/>
          <p:nvPr/>
        </p:nvSpPr>
        <p:spPr>
          <a:xfrm>
            <a:off x="5740800" y="4805450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(Wanner et al., 2009)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303" name="Google Shape;130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1257" y="1724025"/>
            <a:ext cx="3672125" cy="280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4" name="Google Shape;1304;p75"/>
          <p:cNvSpPr/>
          <p:nvPr/>
        </p:nvSpPr>
        <p:spPr>
          <a:xfrm rot="-5400000">
            <a:off x="4323700" y="2784050"/>
            <a:ext cx="268800" cy="3653700"/>
          </a:xfrm>
          <a:prstGeom prst="leftBracket">
            <a:avLst>
              <a:gd fmla="val 67986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5" name="Google Shape;1305;p75"/>
          <p:cNvSpPr txBox="1"/>
          <p:nvPr/>
        </p:nvSpPr>
        <p:spPr>
          <a:xfrm>
            <a:off x="3874475" y="4580450"/>
            <a:ext cx="1106100" cy="40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1"/>
                </a:solidFill>
              </a:rPr>
              <a:t>一小時內的新聞</a:t>
            </a:r>
            <a:endParaRPr sz="1600">
              <a:solidFill>
                <a:schemeClr val="accent1"/>
              </a:solidFill>
            </a:endParaRPr>
          </a:p>
        </p:txBody>
      </p:sp>
      <p:sp>
        <p:nvSpPr>
          <p:cNvPr id="1306" name="Google Shape;1306;p75"/>
          <p:cNvSpPr txBox="1"/>
          <p:nvPr/>
        </p:nvSpPr>
        <p:spPr>
          <a:xfrm>
            <a:off x="6482725" y="1724025"/>
            <a:ext cx="1106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A86E8"/>
                </a:solidFill>
              </a:rPr>
              <a:t>正面形容</a:t>
            </a:r>
            <a:endParaRPr sz="1600">
              <a:solidFill>
                <a:srgbClr val="4A86E8"/>
              </a:solidFill>
            </a:endParaRPr>
          </a:p>
        </p:txBody>
      </p:sp>
      <p:sp>
        <p:nvSpPr>
          <p:cNvPr id="1307" name="Google Shape;1307;p75"/>
          <p:cNvSpPr txBox="1"/>
          <p:nvPr/>
        </p:nvSpPr>
        <p:spPr>
          <a:xfrm>
            <a:off x="6482725" y="3973900"/>
            <a:ext cx="1106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A86E8"/>
                </a:solidFill>
              </a:rPr>
              <a:t>負面形容</a:t>
            </a:r>
            <a:endParaRPr sz="1600">
              <a:solidFill>
                <a:srgbClr val="4A86E8"/>
              </a:solidFill>
            </a:endParaRPr>
          </a:p>
        </p:txBody>
      </p:sp>
      <p:sp>
        <p:nvSpPr>
          <p:cNvPr id="1308" name="Google Shape;1308;p75"/>
          <p:cNvSpPr/>
          <p:nvPr/>
        </p:nvSpPr>
        <p:spPr>
          <a:xfrm rot="-5400000">
            <a:off x="6176575" y="2786926"/>
            <a:ext cx="1718400" cy="5247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9" name="Google Shape;1309;p75"/>
          <p:cNvSpPr/>
          <p:nvPr/>
        </p:nvSpPr>
        <p:spPr>
          <a:xfrm>
            <a:off x="2425500" y="1296275"/>
            <a:ext cx="1609500" cy="593700"/>
          </a:xfrm>
          <a:prstGeom prst="wedgeRoundRectCallout">
            <a:avLst>
              <a:gd fmla="val 42999" name="adj1"/>
              <a:gd fmla="val 9496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顏色越深：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越多類似新聞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310" name="Google Shape;1310;p75"/>
          <p:cNvSpPr/>
          <p:nvPr/>
        </p:nvSpPr>
        <p:spPr>
          <a:xfrm>
            <a:off x="4572000" y="1210000"/>
            <a:ext cx="1609500" cy="593700"/>
          </a:xfrm>
          <a:prstGeom prst="wedgeRoundRectCallout">
            <a:avLst>
              <a:gd fmla="val 42999" name="adj1"/>
              <a:gd fmla="val 9496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標亮：使用者選擇聚焦</a:t>
            </a:r>
            <a:endParaRPr b="1"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4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7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美國選舉新聞情感變化分析 (3/5)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6" name="Google Shape;1316;p7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17" name="Google Shape;1317;p76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318" name="Google Shape;1318;p76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情感</a:t>
            </a:r>
            <a:endParaRPr b="1"/>
          </a:p>
        </p:txBody>
      </p:sp>
      <p:sp>
        <p:nvSpPr>
          <p:cNvPr id="1319" name="Google Shape;1319;p76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320" name="Google Shape;1320;p76"/>
          <p:cNvSpPr txBox="1"/>
          <p:nvPr/>
        </p:nvSpPr>
        <p:spPr>
          <a:xfrm>
            <a:off x="5740800" y="4805450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(Wanner et al., 2009)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321" name="Google Shape;132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1257" y="1724025"/>
            <a:ext cx="3672125" cy="280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2" name="Google Shape;1322;p76"/>
          <p:cNvSpPr/>
          <p:nvPr/>
        </p:nvSpPr>
        <p:spPr>
          <a:xfrm rot="-5400000">
            <a:off x="4323700" y="2784050"/>
            <a:ext cx="268800" cy="3653700"/>
          </a:xfrm>
          <a:prstGeom prst="leftBracket">
            <a:avLst>
              <a:gd fmla="val 67986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3" name="Google Shape;1323;p76"/>
          <p:cNvSpPr txBox="1"/>
          <p:nvPr/>
        </p:nvSpPr>
        <p:spPr>
          <a:xfrm>
            <a:off x="3874475" y="4580450"/>
            <a:ext cx="1106100" cy="40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1"/>
                </a:solidFill>
              </a:rPr>
              <a:t>一小時內的新聞</a:t>
            </a:r>
            <a:endParaRPr sz="1600">
              <a:solidFill>
                <a:schemeClr val="accent1"/>
              </a:solidFill>
            </a:endParaRPr>
          </a:p>
        </p:txBody>
      </p:sp>
      <p:sp>
        <p:nvSpPr>
          <p:cNvPr id="1324" name="Google Shape;1324;p76"/>
          <p:cNvSpPr txBox="1"/>
          <p:nvPr/>
        </p:nvSpPr>
        <p:spPr>
          <a:xfrm>
            <a:off x="6482725" y="1724025"/>
            <a:ext cx="1106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A86E8"/>
                </a:solidFill>
              </a:rPr>
              <a:t>正面形容</a:t>
            </a:r>
            <a:endParaRPr sz="1600">
              <a:solidFill>
                <a:srgbClr val="4A86E8"/>
              </a:solidFill>
            </a:endParaRPr>
          </a:p>
        </p:txBody>
      </p:sp>
      <p:sp>
        <p:nvSpPr>
          <p:cNvPr id="1325" name="Google Shape;1325;p76"/>
          <p:cNvSpPr txBox="1"/>
          <p:nvPr/>
        </p:nvSpPr>
        <p:spPr>
          <a:xfrm>
            <a:off x="6482725" y="3973900"/>
            <a:ext cx="1106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A86E8"/>
                </a:solidFill>
              </a:rPr>
              <a:t>負面形容</a:t>
            </a:r>
            <a:endParaRPr sz="1600">
              <a:solidFill>
                <a:srgbClr val="4A86E8"/>
              </a:solidFill>
            </a:endParaRPr>
          </a:p>
        </p:txBody>
      </p:sp>
      <p:sp>
        <p:nvSpPr>
          <p:cNvPr id="1326" name="Google Shape;1326;p76"/>
          <p:cNvSpPr/>
          <p:nvPr/>
        </p:nvSpPr>
        <p:spPr>
          <a:xfrm rot="-5400000">
            <a:off x="6176575" y="2786926"/>
            <a:ext cx="1718400" cy="5247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7" name="Google Shape;1327;p76"/>
          <p:cNvSpPr/>
          <p:nvPr/>
        </p:nvSpPr>
        <p:spPr>
          <a:xfrm>
            <a:off x="4486450" y="1539725"/>
            <a:ext cx="937800" cy="531000"/>
          </a:xfrm>
          <a:prstGeom prst="wedgeRoundRectCallout">
            <a:avLst>
              <a:gd fmla="val 42999" name="adj1"/>
              <a:gd fmla="val 9496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Biden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中立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328" name="Google Shape;1328;p76"/>
          <p:cNvSpPr/>
          <p:nvPr/>
        </p:nvSpPr>
        <p:spPr>
          <a:xfrm>
            <a:off x="5627975" y="1307450"/>
            <a:ext cx="1075200" cy="531000"/>
          </a:xfrm>
          <a:prstGeom prst="wedgeRoundRectCallout">
            <a:avLst>
              <a:gd fmla="val -54936" name="adj1"/>
              <a:gd fmla="val 12372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McCain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正面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329" name="Google Shape;1329;p76"/>
          <p:cNvSpPr/>
          <p:nvPr/>
        </p:nvSpPr>
        <p:spPr>
          <a:xfrm>
            <a:off x="2435675" y="4139825"/>
            <a:ext cx="937800" cy="531000"/>
          </a:xfrm>
          <a:prstGeom prst="wedgeRoundRectCallout">
            <a:avLst>
              <a:gd fmla="val 65358" name="adj1"/>
              <a:gd fmla="val -5346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民主黨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負面</a:t>
            </a:r>
            <a:endParaRPr b="1" sz="1600">
              <a:solidFill>
                <a:schemeClr val="lt1"/>
              </a:solidFill>
            </a:endParaRPr>
          </a:p>
        </p:txBody>
      </p:sp>
      <p:pic>
        <p:nvPicPr>
          <p:cNvPr id="1330" name="Google Shape;1330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3000" y="4049373"/>
            <a:ext cx="728900" cy="711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p76"/>
          <p:cNvPicPr preferRelativeResize="0"/>
          <p:nvPr/>
        </p:nvPicPr>
        <p:blipFill rotWithShape="1">
          <a:blip r:embed="rId5">
            <a:alphaModFix/>
          </a:blip>
          <a:srcRect b="49637" l="24074" r="24074" t="6412"/>
          <a:stretch/>
        </p:blipFill>
        <p:spPr>
          <a:xfrm>
            <a:off x="6635725" y="1004348"/>
            <a:ext cx="662400" cy="711900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32" name="Google Shape;1332;p76"/>
          <p:cNvPicPr preferRelativeResize="0"/>
          <p:nvPr/>
        </p:nvPicPr>
        <p:blipFill rotWithShape="1">
          <a:blip r:embed="rId6">
            <a:alphaModFix/>
          </a:blip>
          <a:srcRect b="65874" l="40569" r="22029" t="4334"/>
          <a:stretch/>
        </p:blipFill>
        <p:spPr>
          <a:xfrm>
            <a:off x="3980907" y="1342650"/>
            <a:ext cx="650400" cy="647400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7" name="Google Shape;1337;p77"/>
          <p:cNvPicPr preferRelativeResize="0"/>
          <p:nvPr/>
        </p:nvPicPr>
        <p:blipFill rotWithShape="1">
          <a:blip r:embed="rId3">
            <a:alphaModFix/>
          </a:blip>
          <a:srcRect b="0" l="1351" r="1390" t="50913"/>
          <a:stretch/>
        </p:blipFill>
        <p:spPr>
          <a:xfrm>
            <a:off x="4771850" y="2039500"/>
            <a:ext cx="4372148" cy="3082341"/>
          </a:xfrm>
          <a:prstGeom prst="rect">
            <a:avLst/>
          </a:prstGeom>
          <a:noFill/>
          <a:ln>
            <a:noFill/>
          </a:ln>
        </p:spPr>
      </p:pic>
      <p:sp>
        <p:nvSpPr>
          <p:cNvPr id="1338" name="Google Shape;1338;p77"/>
          <p:cNvSpPr txBox="1"/>
          <p:nvPr>
            <p:ph idx="1" type="body"/>
          </p:nvPr>
        </p:nvSpPr>
        <p:spPr>
          <a:xfrm>
            <a:off x="1303800" y="1609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美國2008年總統大選期間30天內新聞情感變化：10/09~11/08</a:t>
            </a:r>
            <a:endParaRPr/>
          </a:p>
        </p:txBody>
      </p:sp>
      <p:sp>
        <p:nvSpPr>
          <p:cNvPr id="1339" name="Google Shape;1339;p7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美國選舉新聞情感變化分析 (4/5)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0" name="Google Shape;1340;p7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41" name="Google Shape;1341;p77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342" name="Google Shape;1342;p77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情感</a:t>
            </a:r>
            <a:endParaRPr b="1"/>
          </a:p>
        </p:txBody>
      </p:sp>
      <p:sp>
        <p:nvSpPr>
          <p:cNvPr id="1343" name="Google Shape;1343;p77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344" name="Google Shape;1344;p77"/>
          <p:cNvSpPr txBox="1"/>
          <p:nvPr/>
        </p:nvSpPr>
        <p:spPr>
          <a:xfrm>
            <a:off x="7156600" y="4846025"/>
            <a:ext cx="1549800" cy="17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(Wanner et al., 2009)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345" name="Google Shape;1345;p77"/>
          <p:cNvPicPr preferRelativeResize="0"/>
          <p:nvPr/>
        </p:nvPicPr>
        <p:blipFill rotWithShape="1">
          <a:blip r:embed="rId3">
            <a:alphaModFix/>
          </a:blip>
          <a:srcRect b="49084" l="1351" r="1390" t="3129"/>
          <a:stretch/>
        </p:blipFill>
        <p:spPr>
          <a:xfrm>
            <a:off x="0" y="1927900"/>
            <a:ext cx="4605925" cy="3161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9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0" name="Google Shape;1350;p78"/>
          <p:cNvPicPr preferRelativeResize="0"/>
          <p:nvPr/>
        </p:nvPicPr>
        <p:blipFill rotWithShape="1">
          <a:blip r:embed="rId3">
            <a:alphaModFix/>
          </a:blip>
          <a:srcRect b="0" l="1351" r="1390" t="50913"/>
          <a:stretch/>
        </p:blipFill>
        <p:spPr>
          <a:xfrm>
            <a:off x="4771850" y="2039500"/>
            <a:ext cx="4372148" cy="3082341"/>
          </a:xfrm>
          <a:prstGeom prst="rect">
            <a:avLst/>
          </a:prstGeom>
          <a:noFill/>
          <a:ln>
            <a:noFill/>
          </a:ln>
        </p:spPr>
      </p:pic>
      <p:sp>
        <p:nvSpPr>
          <p:cNvPr id="1351" name="Google Shape;1351;p78"/>
          <p:cNvSpPr txBox="1"/>
          <p:nvPr>
            <p:ph idx="1" type="body"/>
          </p:nvPr>
        </p:nvSpPr>
        <p:spPr>
          <a:xfrm>
            <a:off x="1303800" y="1609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美國2008年總統大選期間30天內新聞情感變化：10/09~11/08</a:t>
            </a:r>
            <a:endParaRPr/>
          </a:p>
        </p:txBody>
      </p:sp>
      <p:sp>
        <p:nvSpPr>
          <p:cNvPr id="1352" name="Google Shape;1352;p7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美國選舉新聞情感變化分析 (4/5)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3" name="Google Shape;1353;p7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54" name="Google Shape;1354;p78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355" name="Google Shape;1355;p78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情感</a:t>
            </a:r>
            <a:endParaRPr b="1"/>
          </a:p>
        </p:txBody>
      </p:sp>
      <p:sp>
        <p:nvSpPr>
          <p:cNvPr id="1356" name="Google Shape;1356;p78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357" name="Google Shape;1357;p78"/>
          <p:cNvSpPr txBox="1"/>
          <p:nvPr/>
        </p:nvSpPr>
        <p:spPr>
          <a:xfrm>
            <a:off x="7156600" y="4846025"/>
            <a:ext cx="1549800" cy="17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(Wanner et al., 2009)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358" name="Google Shape;1358;p78"/>
          <p:cNvPicPr preferRelativeResize="0"/>
          <p:nvPr/>
        </p:nvPicPr>
        <p:blipFill rotWithShape="1">
          <a:blip r:embed="rId3">
            <a:alphaModFix/>
          </a:blip>
          <a:srcRect b="49084" l="1351" r="1390" t="3129"/>
          <a:stretch/>
        </p:blipFill>
        <p:spPr>
          <a:xfrm>
            <a:off x="0" y="1927900"/>
            <a:ext cx="4605925" cy="3161041"/>
          </a:xfrm>
          <a:prstGeom prst="rect">
            <a:avLst/>
          </a:prstGeom>
          <a:noFill/>
          <a:ln>
            <a:noFill/>
          </a:ln>
        </p:spPr>
      </p:pic>
      <p:sp>
        <p:nvSpPr>
          <p:cNvPr id="1359" name="Google Shape;1359;p78"/>
          <p:cNvSpPr/>
          <p:nvPr/>
        </p:nvSpPr>
        <p:spPr>
          <a:xfrm>
            <a:off x="53550" y="2243500"/>
            <a:ext cx="4605900" cy="2199900"/>
          </a:xfrm>
          <a:prstGeom prst="roundRect">
            <a:avLst>
              <a:gd fmla="val 686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360" name="Google Shape;1360;p78"/>
          <p:cNvSpPr/>
          <p:nvPr/>
        </p:nvSpPr>
        <p:spPr>
          <a:xfrm>
            <a:off x="1343275" y="1609050"/>
            <a:ext cx="1506900" cy="393600"/>
          </a:xfrm>
          <a:prstGeom prst="wedgeRoundRectCallout">
            <a:avLst>
              <a:gd fmla="val -6575" name="adj1"/>
              <a:gd fmla="val 129503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共和黨略多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361" name="Google Shape;1361;p78"/>
          <p:cNvSpPr/>
          <p:nvPr/>
        </p:nvSpPr>
        <p:spPr>
          <a:xfrm>
            <a:off x="5206425" y="4089750"/>
            <a:ext cx="3937500" cy="999300"/>
          </a:xfrm>
          <a:prstGeom prst="roundRect">
            <a:avLst>
              <a:gd fmla="val 686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362" name="Google Shape;1362;p78"/>
          <p:cNvSpPr/>
          <p:nvPr/>
        </p:nvSpPr>
        <p:spPr>
          <a:xfrm>
            <a:off x="5206425" y="3524150"/>
            <a:ext cx="2416200" cy="393600"/>
          </a:xfrm>
          <a:prstGeom prst="wedgeRoundRectCallout">
            <a:avLst>
              <a:gd fmla="val -6575" name="adj1"/>
              <a:gd fmla="val 129503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民主黨成為焦點，勝選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363" name="Google Shape;1363;p78"/>
          <p:cNvSpPr/>
          <p:nvPr/>
        </p:nvSpPr>
        <p:spPr>
          <a:xfrm>
            <a:off x="7377075" y="2571275"/>
            <a:ext cx="1381500" cy="393600"/>
          </a:xfrm>
          <a:prstGeom prst="roundRect">
            <a:avLst>
              <a:gd fmla="val 686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364" name="Google Shape;1364;p78"/>
          <p:cNvSpPr/>
          <p:nvPr/>
        </p:nvSpPr>
        <p:spPr>
          <a:xfrm>
            <a:off x="6869475" y="1927900"/>
            <a:ext cx="1889100" cy="393600"/>
          </a:xfrm>
          <a:prstGeom prst="wedgeRoundRectCallout">
            <a:avLst>
              <a:gd fmla="val -6575" name="adj1"/>
              <a:gd fmla="val 129503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民主黨</a:t>
            </a:r>
            <a:r>
              <a:rPr b="1" lang="en" sz="1600">
                <a:solidFill>
                  <a:schemeClr val="lt1"/>
                </a:solidFill>
              </a:rPr>
              <a:t>負面新聞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9" name="Google Shape;1369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7176" y="2361350"/>
            <a:ext cx="3908775" cy="276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0" name="Google Shape;1370;p7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美國選舉新聞情感變化分析 (5/5)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1" name="Google Shape;1371;p7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72" name="Google Shape;1372;p79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373" name="Google Shape;1373;p79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情感</a:t>
            </a:r>
            <a:endParaRPr b="1"/>
          </a:p>
        </p:txBody>
      </p:sp>
      <p:sp>
        <p:nvSpPr>
          <p:cNvPr id="1374" name="Google Shape;1374;p79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375" name="Google Shape;1375;p79"/>
          <p:cNvSpPr txBox="1"/>
          <p:nvPr/>
        </p:nvSpPr>
        <p:spPr>
          <a:xfrm>
            <a:off x="5740800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(Wanner et al., 2009)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6" name="Google Shape;1376;p79"/>
          <p:cNvSpPr txBox="1"/>
          <p:nvPr>
            <p:ph idx="1" type="body"/>
          </p:nvPr>
        </p:nvSpPr>
        <p:spPr>
          <a:xfrm>
            <a:off x="1303800" y="2024325"/>
            <a:ext cx="3056700" cy="25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2008年11月7日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佩林競選時買了昂貴衣櫃，</a:t>
            </a:r>
            <a:br>
              <a:rPr lang="en"/>
            </a:br>
            <a:r>
              <a:rPr lang="en"/>
              <a:t>並與批評者起爭執</a:t>
            </a:r>
            <a:endParaRPr/>
          </a:p>
        </p:txBody>
      </p:sp>
      <p:pic>
        <p:nvPicPr>
          <p:cNvPr id="1377" name="Google Shape;1377;p79"/>
          <p:cNvPicPr preferRelativeResize="0"/>
          <p:nvPr/>
        </p:nvPicPr>
        <p:blipFill rotWithShape="1">
          <a:blip r:embed="rId4">
            <a:alphaModFix/>
          </a:blip>
          <a:srcRect b="3157" l="714" r="0" t="93430"/>
          <a:stretch/>
        </p:blipFill>
        <p:spPr>
          <a:xfrm>
            <a:off x="1353900" y="1597875"/>
            <a:ext cx="6912450" cy="33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8" name="Google Shape;1378;p79"/>
          <p:cNvSpPr/>
          <p:nvPr/>
        </p:nvSpPr>
        <p:spPr>
          <a:xfrm>
            <a:off x="6291650" y="1541500"/>
            <a:ext cx="676800" cy="444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cxnSp>
        <p:nvCxnSpPr>
          <p:cNvPr id="1379" name="Google Shape;1379;p79"/>
          <p:cNvCxnSpPr/>
          <p:nvPr/>
        </p:nvCxnSpPr>
        <p:spPr>
          <a:xfrm flipH="1">
            <a:off x="4519800" y="2017575"/>
            <a:ext cx="1705500" cy="365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80" name="Google Shape;1380;p79"/>
          <p:cNvCxnSpPr/>
          <p:nvPr/>
        </p:nvCxnSpPr>
        <p:spPr>
          <a:xfrm rot="10800000">
            <a:off x="7074850" y="2024325"/>
            <a:ext cx="497700" cy="398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381" name="Google Shape;1381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2100" y="3060700"/>
            <a:ext cx="2570299" cy="1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5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8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各國新聞的不同情感分析 (1/2)</a:t>
            </a:r>
            <a:endParaRPr/>
          </a:p>
        </p:txBody>
      </p:sp>
      <p:sp>
        <p:nvSpPr>
          <p:cNvPr id="1387" name="Google Shape;1387;p8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88" name="Google Shape;1388;p80"/>
          <p:cNvSpPr txBox="1"/>
          <p:nvPr/>
        </p:nvSpPr>
        <p:spPr>
          <a:xfrm>
            <a:off x="5740800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Zhang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 et al., 2009)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9" name="Google Shape;1389;p80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390" name="Google Shape;1390;p80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情感</a:t>
            </a:r>
            <a:endParaRPr b="1"/>
          </a:p>
        </p:txBody>
      </p:sp>
      <p:sp>
        <p:nvSpPr>
          <p:cNvPr id="1391" name="Google Shape;1391;p80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392" name="Google Shape;1392;p80"/>
          <p:cNvPicPr preferRelativeResize="0"/>
          <p:nvPr/>
        </p:nvPicPr>
        <p:blipFill rotWithShape="1">
          <a:blip r:embed="rId3">
            <a:alphaModFix/>
          </a:blip>
          <a:srcRect b="0" l="2152" r="0" t="0"/>
          <a:stretch/>
        </p:blipFill>
        <p:spPr>
          <a:xfrm>
            <a:off x="1976775" y="1565700"/>
            <a:ext cx="2879850" cy="313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6563" y="1597875"/>
            <a:ext cx="3038475" cy="313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80"/>
          <p:cNvSpPr txBox="1"/>
          <p:nvPr/>
        </p:nvSpPr>
        <p:spPr>
          <a:xfrm>
            <a:off x="6529600" y="2375975"/>
            <a:ext cx="1234500" cy="1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(Joy)</a:t>
            </a:r>
            <a:endParaRPr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5" name="Google Shape;1395;p80"/>
          <p:cNvSpPr txBox="1"/>
          <p:nvPr/>
        </p:nvSpPr>
        <p:spPr>
          <a:xfrm>
            <a:off x="6529600" y="4167900"/>
            <a:ext cx="1234500" cy="1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(Sadness)</a:t>
            </a:r>
            <a:endParaRPr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6" name="Google Shape;1396;p80"/>
          <p:cNvSpPr txBox="1"/>
          <p:nvPr/>
        </p:nvSpPr>
        <p:spPr>
          <a:xfrm>
            <a:off x="678900" y="2611550"/>
            <a:ext cx="1234500" cy="1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快樂 ⇔ 悲傷</a:t>
            </a:r>
            <a:endParaRPr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7" name="Google Shape;1397;p80"/>
          <p:cNvSpPr txBox="1"/>
          <p:nvPr/>
        </p:nvSpPr>
        <p:spPr>
          <a:xfrm>
            <a:off x="678900" y="3101738"/>
            <a:ext cx="1234500" cy="1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  <a:latin typeface="Nunito"/>
                <a:ea typeface="Nunito"/>
                <a:cs typeface="Nunito"/>
                <a:sym typeface="Nunito"/>
              </a:rPr>
              <a:t>接受</a:t>
            </a:r>
            <a:r>
              <a:rPr lang="en">
                <a:solidFill>
                  <a:srgbClr val="6AA84F"/>
                </a:solidFill>
                <a:latin typeface="Nunito"/>
                <a:ea typeface="Nunito"/>
                <a:cs typeface="Nunito"/>
                <a:sym typeface="Nunito"/>
              </a:rPr>
              <a:t> ⇔ </a:t>
            </a:r>
            <a:r>
              <a:rPr lang="en">
                <a:solidFill>
                  <a:srgbClr val="6AA84F"/>
                </a:solidFill>
                <a:latin typeface="Nunito"/>
                <a:ea typeface="Nunito"/>
                <a:cs typeface="Nunito"/>
                <a:sym typeface="Nunito"/>
              </a:rPr>
              <a:t>厭惡</a:t>
            </a:r>
            <a:endParaRPr>
              <a:solidFill>
                <a:srgbClr val="6AA84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8" name="Google Shape;1398;p80"/>
          <p:cNvSpPr txBox="1"/>
          <p:nvPr/>
        </p:nvSpPr>
        <p:spPr>
          <a:xfrm>
            <a:off x="678900" y="3625063"/>
            <a:ext cx="1234500" cy="1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  <a:latin typeface="Nunito"/>
                <a:ea typeface="Nunito"/>
                <a:cs typeface="Nunito"/>
                <a:sym typeface="Nunito"/>
              </a:rPr>
              <a:t>期待</a:t>
            </a:r>
            <a:r>
              <a:rPr lang="en">
                <a:solidFill>
                  <a:srgbClr val="4A86E8"/>
                </a:solidFill>
                <a:latin typeface="Nunito"/>
                <a:ea typeface="Nunito"/>
                <a:cs typeface="Nunito"/>
                <a:sym typeface="Nunito"/>
              </a:rPr>
              <a:t> ⇔ </a:t>
            </a:r>
            <a:r>
              <a:rPr lang="en">
                <a:solidFill>
                  <a:srgbClr val="4A86E8"/>
                </a:solidFill>
                <a:latin typeface="Nunito"/>
                <a:ea typeface="Nunito"/>
                <a:cs typeface="Nunito"/>
                <a:sym typeface="Nunito"/>
              </a:rPr>
              <a:t>驚喜</a:t>
            </a:r>
            <a:endParaRPr>
              <a:solidFill>
                <a:srgbClr val="4A86E8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9" name="Google Shape;1399;p80"/>
          <p:cNvSpPr txBox="1"/>
          <p:nvPr/>
        </p:nvSpPr>
        <p:spPr>
          <a:xfrm>
            <a:off x="678900" y="4167888"/>
            <a:ext cx="1234500" cy="1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害怕</a:t>
            </a: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 ⇔ </a:t>
            </a: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生氣</a:t>
            </a:r>
            <a:endParaRPr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8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各國新聞的不同情感分析 (2/2)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各大洲「</a:t>
            </a:r>
            <a:r>
              <a:rPr b="0" lang="en" sz="2400">
                <a:solidFill>
                  <a:srgbClr val="FF0000"/>
                </a:solidFill>
              </a:rPr>
              <a:t>伊拉克戰爭</a:t>
            </a:r>
            <a:r>
              <a:rPr b="0" lang="en" sz="2400"/>
              <a:t>」新聞情感分析</a:t>
            </a:r>
            <a:endParaRPr b="0" sz="2400"/>
          </a:p>
        </p:txBody>
      </p:sp>
      <p:sp>
        <p:nvSpPr>
          <p:cNvPr id="1405" name="Google Shape;1405;p8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06" name="Google Shape;1406;p81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407" name="Google Shape;1407;p81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情感</a:t>
            </a:r>
            <a:endParaRPr b="1"/>
          </a:p>
        </p:txBody>
      </p:sp>
      <p:sp>
        <p:nvSpPr>
          <p:cNvPr id="1408" name="Google Shape;1408;p81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409" name="Google Shape;1409;p81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10" name="Google Shape;141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800" y="1525150"/>
            <a:ext cx="6397125" cy="361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1" name="Google Shape;1411;p81"/>
          <p:cNvSpPr txBox="1"/>
          <p:nvPr/>
        </p:nvSpPr>
        <p:spPr>
          <a:xfrm>
            <a:off x="7309675" y="4846025"/>
            <a:ext cx="1396500" cy="17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(Zhang et al., 2009)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12" name="Google Shape;1412;p81"/>
          <p:cNvSpPr/>
          <p:nvPr/>
        </p:nvSpPr>
        <p:spPr>
          <a:xfrm>
            <a:off x="114525" y="3553300"/>
            <a:ext cx="1278000" cy="815100"/>
          </a:xfrm>
          <a:prstGeom prst="wedgeRoundRectCallout">
            <a:avLst>
              <a:gd fmla="val 103069" name="adj1"/>
              <a:gd fmla="val -3988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</a:rPr>
              <a:t>越來越正向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413" name="Google Shape;1413;p81"/>
          <p:cNvSpPr/>
          <p:nvPr/>
        </p:nvSpPr>
        <p:spPr>
          <a:xfrm>
            <a:off x="7481475" y="1873775"/>
            <a:ext cx="1278000" cy="815100"/>
          </a:xfrm>
          <a:prstGeom prst="wedgeRoundRectCallout">
            <a:avLst>
              <a:gd fmla="val -41041" name="adj1"/>
              <a:gd fmla="val 7485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</a:rPr>
              <a:t>持續</a:t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</a:rPr>
              <a:t>負面</a:t>
            </a:r>
            <a:endParaRPr b="1"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7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p82"/>
          <p:cNvSpPr txBox="1"/>
          <p:nvPr>
            <p:ph type="title"/>
          </p:nvPr>
        </p:nvSpPr>
        <p:spPr>
          <a:xfrm>
            <a:off x="1303800" y="4461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The Emotions of London (Narrative Geography)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倫敦的情緒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1700年-1900年倫敦小說中地點與情緒的關聯(1/2)</a:t>
            </a:r>
            <a:endParaRPr b="0" sz="2400"/>
          </a:p>
        </p:txBody>
      </p:sp>
      <p:sp>
        <p:nvSpPr>
          <p:cNvPr id="1419" name="Google Shape;1419;p82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0" name="Google Shape;1420;p8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21" name="Google Shape;1421;p82"/>
          <p:cNvSpPr/>
          <p:nvPr/>
        </p:nvSpPr>
        <p:spPr>
          <a:xfrm>
            <a:off x="618025" y="6476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422" name="Google Shape;1422;p82"/>
          <p:cNvSpPr txBox="1"/>
          <p:nvPr/>
        </p:nvSpPr>
        <p:spPr>
          <a:xfrm>
            <a:off x="618038" y="6476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情感</a:t>
            </a:r>
            <a:endParaRPr b="1"/>
          </a:p>
        </p:txBody>
      </p:sp>
      <p:sp>
        <p:nvSpPr>
          <p:cNvPr id="1423" name="Google Shape;1423;p82"/>
          <p:cNvSpPr/>
          <p:nvPr/>
        </p:nvSpPr>
        <p:spPr>
          <a:xfrm>
            <a:off x="618025" y="4461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424" name="Google Shape;1424;p82"/>
          <p:cNvPicPr preferRelativeResize="0"/>
          <p:nvPr/>
        </p:nvPicPr>
        <p:blipFill rotWithShape="1">
          <a:blip r:embed="rId3">
            <a:alphaModFix/>
          </a:blip>
          <a:srcRect b="0" l="635" r="0" t="0"/>
          <a:stretch/>
        </p:blipFill>
        <p:spPr>
          <a:xfrm>
            <a:off x="2078163" y="1750275"/>
            <a:ext cx="4996100" cy="316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5" name="Google Shape;1425;p82"/>
          <p:cNvSpPr txBox="1"/>
          <p:nvPr/>
        </p:nvSpPr>
        <p:spPr>
          <a:xfrm>
            <a:off x="5740800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(Heuser, Algee-Hewitt, &amp; Lockhart, 2016)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26" name="Google Shape;1426;p82"/>
          <p:cNvSpPr/>
          <p:nvPr/>
        </p:nvSpPr>
        <p:spPr>
          <a:xfrm>
            <a:off x="1227563" y="3196025"/>
            <a:ext cx="894900" cy="620700"/>
          </a:xfrm>
          <a:prstGeom prst="wedgeRoundRectCallout">
            <a:avLst>
              <a:gd fmla="val 62119" name="adj1"/>
              <a:gd fmla="val 42801" name="adj2"/>
              <a:gd fmla="val 0" name="adj3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快樂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(開闊)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427" name="Google Shape;1427;p82"/>
          <p:cNvSpPr/>
          <p:nvPr/>
        </p:nvSpPr>
        <p:spPr>
          <a:xfrm>
            <a:off x="7154138" y="3572000"/>
            <a:ext cx="762300" cy="360000"/>
          </a:xfrm>
          <a:prstGeom prst="wedgeRoundRectCallout">
            <a:avLst>
              <a:gd fmla="val -78837" name="adj1"/>
              <a:gd fmla="val 27889" name="adj2"/>
              <a:gd fmla="val 0" name="adj3"/>
            </a:avLst>
          </a:prstGeom>
          <a:solidFill>
            <a:srgbClr val="B45F06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矛盾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428" name="Google Shape;1428;p82"/>
          <p:cNvSpPr/>
          <p:nvPr/>
        </p:nvSpPr>
        <p:spPr>
          <a:xfrm>
            <a:off x="6071663" y="4189500"/>
            <a:ext cx="1002600" cy="587400"/>
          </a:xfrm>
          <a:prstGeom prst="wedgeRoundRectCallout">
            <a:avLst>
              <a:gd fmla="val -88724" name="adj1"/>
              <a:gd fmla="val 1074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害怕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(拘禁)</a:t>
            </a:r>
            <a:endParaRPr b="1"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2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8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The Emotions of London (</a:t>
            </a:r>
            <a:r>
              <a:rPr lang="en" sz="2200"/>
              <a:t>Narrative Geography)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倫敦的情緒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1700年-1900年倫敦小說中地點與情緒的關聯(2/2)</a:t>
            </a:r>
            <a:endParaRPr b="0" sz="2400"/>
          </a:p>
        </p:txBody>
      </p:sp>
      <p:sp>
        <p:nvSpPr>
          <p:cNvPr id="1434" name="Google Shape;1434;p8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35" name="Google Shape;1435;p83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436" name="Google Shape;1436;p83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情感</a:t>
            </a:r>
            <a:endParaRPr b="1"/>
          </a:p>
        </p:txBody>
      </p:sp>
      <p:sp>
        <p:nvSpPr>
          <p:cNvPr id="1437" name="Google Shape;1437;p83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438" name="Google Shape;1438;p83"/>
          <p:cNvSpPr txBox="1"/>
          <p:nvPr/>
        </p:nvSpPr>
        <p:spPr>
          <a:xfrm>
            <a:off x="5740800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(Heuser, Algee-Hewitt, &amp; Lockhart, 2016)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39" name="Google Shape;1439;p83"/>
          <p:cNvPicPr preferRelativeResize="0"/>
          <p:nvPr/>
        </p:nvPicPr>
        <p:blipFill rotWithShape="1">
          <a:blip r:embed="rId3">
            <a:alphaModFix/>
          </a:blip>
          <a:srcRect b="0" l="0" r="0" t="47905"/>
          <a:stretch/>
        </p:blipFill>
        <p:spPr>
          <a:xfrm>
            <a:off x="6731951" y="2131271"/>
            <a:ext cx="2237291" cy="1818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0" name="Google Shape;1440;p83"/>
          <p:cNvPicPr preferRelativeResize="0"/>
          <p:nvPr/>
        </p:nvPicPr>
        <p:blipFill rotWithShape="1">
          <a:blip r:embed="rId3">
            <a:alphaModFix/>
          </a:blip>
          <a:srcRect b="51867" l="0" r="0" t="0"/>
          <a:stretch/>
        </p:blipFill>
        <p:spPr>
          <a:xfrm>
            <a:off x="4573773" y="2131270"/>
            <a:ext cx="2237291" cy="1680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1" name="Google Shape;1441;p83"/>
          <p:cNvPicPr preferRelativeResize="0"/>
          <p:nvPr/>
        </p:nvPicPr>
        <p:blipFill rotWithShape="1">
          <a:blip r:embed="rId4">
            <a:alphaModFix/>
          </a:blip>
          <a:srcRect b="11864" l="0" r="0" t="43963"/>
          <a:stretch/>
        </p:blipFill>
        <p:spPr>
          <a:xfrm>
            <a:off x="2415595" y="2131270"/>
            <a:ext cx="2237291" cy="1680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2" name="Google Shape;1442;p83"/>
          <p:cNvPicPr preferRelativeResize="0"/>
          <p:nvPr/>
        </p:nvPicPr>
        <p:blipFill rotWithShape="1">
          <a:blip r:embed="rId4">
            <a:alphaModFix/>
          </a:blip>
          <a:srcRect b="56036" l="0" r="0" t="0"/>
          <a:stretch/>
        </p:blipFill>
        <p:spPr>
          <a:xfrm>
            <a:off x="237227" y="2131270"/>
            <a:ext cx="2237291" cy="167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3" name="Google Shape;1443;p83"/>
          <p:cNvPicPr preferRelativeResize="0"/>
          <p:nvPr/>
        </p:nvPicPr>
        <p:blipFill rotWithShape="1">
          <a:blip r:embed="rId5">
            <a:alphaModFix/>
          </a:blip>
          <a:srcRect b="0" l="0" r="0" t="87855"/>
          <a:stretch/>
        </p:blipFill>
        <p:spPr>
          <a:xfrm>
            <a:off x="284678" y="3811622"/>
            <a:ext cx="2237291" cy="462005"/>
          </a:xfrm>
          <a:prstGeom prst="rect">
            <a:avLst/>
          </a:prstGeom>
          <a:noFill/>
          <a:ln>
            <a:noFill/>
          </a:ln>
        </p:spPr>
      </p:pic>
      <p:sp>
        <p:nvSpPr>
          <p:cNvPr id="1444" name="Google Shape;1444;p83"/>
          <p:cNvSpPr/>
          <p:nvPr/>
        </p:nvSpPr>
        <p:spPr>
          <a:xfrm>
            <a:off x="2943125" y="3932400"/>
            <a:ext cx="1398300" cy="587400"/>
          </a:xfrm>
          <a:prstGeom prst="wedgeRoundRectCallout">
            <a:avLst>
              <a:gd fmla="val -11235" name="adj1"/>
              <a:gd fmla="val -117531" name="adj2"/>
              <a:gd fmla="val 0" name="adj3"/>
            </a:avLst>
          </a:prstGeom>
          <a:solidFill>
            <a:srgbClr val="99999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灰底: 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人口分佈</a:t>
            </a:r>
            <a:endParaRPr b="1" sz="1600">
              <a:solidFill>
                <a:schemeClr val="lt1"/>
              </a:solidFill>
            </a:endParaRPr>
          </a:p>
        </p:txBody>
      </p:sp>
      <p:pic>
        <p:nvPicPr>
          <p:cNvPr id="1445" name="Google Shape;1445;p83"/>
          <p:cNvPicPr preferRelativeResize="0"/>
          <p:nvPr/>
        </p:nvPicPr>
        <p:blipFill rotWithShape="1">
          <a:blip r:embed="rId6">
            <a:alphaModFix/>
          </a:blip>
          <a:srcRect b="0" l="0" r="0" t="96038"/>
          <a:stretch/>
        </p:blipFill>
        <p:spPr>
          <a:xfrm>
            <a:off x="6731950" y="3811624"/>
            <a:ext cx="2237301" cy="138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1"/>
          <p:cNvSpPr txBox="1"/>
          <p:nvPr>
            <p:ph idx="4294967295" type="body"/>
          </p:nvPr>
        </p:nvSpPr>
        <p:spPr>
          <a:xfrm>
            <a:off x="0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一山如畫對清江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一生心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向誰論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一見佳人便喜歡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今年好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一番新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心頭理曲強詞遮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去年百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頗相宜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田園價貫好商量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花開花謝在春風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彼此家居只一山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家道豊腴自飽溫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病患時時命蹇衰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陰裏詳看怪爾曹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蛩吟唧唧守孤幃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勞心汨汨竟何歸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與君夙昔結成冤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隨分堂前赴粥饘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憶昔蘭房分半釵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艱難險阻路蹊蹺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今年禾穀不如前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木有根荄水有源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北山門外好安居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一春風雨正瀟瀟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一朝無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忽遭官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三千法律八千文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子有三般不自由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世間萬物各有主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君今庚甲未亨通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君是山中萬戶侯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端百出慮雖長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河渠傍路有高低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知君指擬是空華</a:t>
            </a:r>
            <a:endParaRPr sz="1050"/>
          </a:p>
        </p:txBody>
      </p:sp>
      <p:sp>
        <p:nvSpPr>
          <p:cNvPr id="378" name="Google Shape;378;p21"/>
          <p:cNvSpPr txBox="1"/>
          <p:nvPr>
            <p:ph idx="4294967295" type="body"/>
          </p:nvPr>
        </p:nvSpPr>
        <p:spPr>
          <a:xfrm>
            <a:off x="1143015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門裏團圓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事事</a:t>
            </a:r>
            <a:r>
              <a:rPr lang="en" sz="1050"/>
              <a:t>雙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十八灘頭說與君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誰知去後有多般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富貴榮華萃汝身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直欲欺官行路斜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若較今年時運衰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到公庭彼此傷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貴賤窮通百歲中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如何似隔鬼門關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也須肚裏立乾坤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何須打瓦共鑽龜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舟中敵圖笑中刀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千里懸懸望信歸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疾病兼多是與非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今日相逢那得緣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何須妄想苦憂煎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而今忽把信音乖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南鳥孤飛依北巢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物價喧騰倍百年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君當自此究其原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若問終時慎厥初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千里行人去路遙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也是門衰墳未安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此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何如說與君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門庭蕭索冷如秋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一粒一毫君莫取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且向江頭作釣翁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信知騎馬勝騎牛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莫聽人言自主張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可歎長途日已西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底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茫茫未有涯</a:t>
            </a:r>
            <a:endParaRPr sz="1050"/>
          </a:p>
        </p:txBody>
      </p:sp>
      <p:sp>
        <p:nvSpPr>
          <p:cNvPr id="379" name="Google Shape;379;p21"/>
          <p:cNvSpPr txBox="1"/>
          <p:nvPr>
            <p:ph idx="4294967295" type="body"/>
          </p:nvPr>
        </p:nvSpPr>
        <p:spPr>
          <a:xfrm>
            <a:off x="2286031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誰料半途分折去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世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盡從流水去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人情冷暖君休訝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誰道機關難料處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一旦醜形臨月鏡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好把瓣香告神佛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縱使機關圖得勝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羨子榮華今已矣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日月如梭人易老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財多害己君當省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直教重見一陽復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藩籬剖破渾無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endParaRPr sz="105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等得榮華公子到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到頭來渾似夢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好把經文多諷誦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主張門戶誠難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endParaRPr sz="105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痴心指望成連理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今日貴人曾識面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災數流行多疫癘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莫隨道路人閒話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堪笑包藏許多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endParaRPr sz="105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移寡就多君得計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改換陰陽移禍福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善惡兩途君自作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若逢牛鼠交承日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英雄豪傑自天生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玉兔重生應發跡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今朝馬上看山色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一著仙機君記取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縱有榮華好時節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牢把腳根踏實地</a:t>
            </a:r>
            <a:endParaRPr sz="1050"/>
          </a:p>
        </p:txBody>
      </p:sp>
      <p:sp>
        <p:nvSpPr>
          <p:cNvPr id="380" name="Google Shape;380;p21"/>
          <p:cNvSpPr txBox="1"/>
          <p:nvPr>
            <p:ph idx="4294967295" type="body"/>
          </p:nvPr>
        </p:nvSpPr>
        <p:spPr>
          <a:xfrm>
            <a:off x="3429046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空幃無語對銀缸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功名富貴等浮雲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歷涉應知行路難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到頭獨立轉傷神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身投憲網莫咨嗟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莫教福謝悔無追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定為後世子孫殃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到頭萬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總成空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許多勞碌不如閒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福有胚胎禍有門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始可求神仗佛持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一種天生惜羽毛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秋冬括括雨靡靡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何如休要用心機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祈求戶內保嬋娟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百歲安閒得幾年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到底誰知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不諧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相逢卻在夏秋交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一陽復後始安全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訟到終凶是至言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鱗鴻雖便莫修書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如何歸路轉無聊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勸君莫作等閒看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一生禍福此中分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萬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回春不用憂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也須步步循規矩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萬人頭上逞英雄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爭似騎牛得自由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紛紛鬧裏更思量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直須猴犬換金雞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善為善應永無差</a:t>
            </a:r>
            <a:endParaRPr sz="1050"/>
          </a:p>
        </p:txBody>
      </p:sp>
      <p:sp>
        <p:nvSpPr>
          <p:cNvPr id="381" name="Google Shape;381;p21"/>
          <p:cNvSpPr txBox="1"/>
          <p:nvPr>
            <p:ph idx="4294967295" type="body"/>
          </p:nvPr>
        </p:nvSpPr>
        <p:spPr>
          <a:xfrm>
            <a:off x="4572062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門衰戶冷苦伶仃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兩家門戶各相當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春來雨水太連綿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乾亥來龍仔細看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崆峒城裏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如麻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捨舟遵路總相宜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萬人叢裏逞英豪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勤耕力作莫蹉跎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與君萬語復千言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箇中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緒更紛然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樽前無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且高歌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營為期望在春前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纔發君心天已知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一春萬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苦憂煎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一紙官書火急催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一般器用與人同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不分南北與西東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生前結得好緣姻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好將心地力耕耘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汝是人中最吉人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百千人面虎狼心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年來豐歉皆天數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佛說淘沙始見金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我曾許汝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和諧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奉公謹守莫欺心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知君袖內有驪珠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南販珍珠北販鹽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春夏纔過秋又冬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秋冬作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只尋常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假君財物自當還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喜鵲簷前報好音</a:t>
            </a:r>
            <a:endParaRPr sz="1050"/>
          </a:p>
        </p:txBody>
      </p:sp>
      <p:sp>
        <p:nvSpPr>
          <p:cNvPr id="382" name="Google Shape;382;p21"/>
          <p:cNvSpPr txBox="1"/>
          <p:nvPr>
            <p:ph idx="4294967295" type="body"/>
          </p:nvPr>
        </p:nvSpPr>
        <p:spPr>
          <a:xfrm>
            <a:off x="5715077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自嘆祈求不一靈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不是姻緣莫較量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入夏晴乾雨又愆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坎居午向自當安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無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如君有幾家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慎勿嬉遊逐貴兒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便欲飛騰霄漢高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衣食隨時安分過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祗欲平和雪爾冤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當局須知一著先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時未來時奈若何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誰料秋來又不然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何須問我決狐疑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夏裏營求始帖然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扁舟速下浪如雷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巧斲輪輿梓匠工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眼底昏昏耳似聾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一笑相逢情自親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彼此山頭總是墳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誤為誤作損精神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賴汝干戈用力深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自是今年旱較多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只緣君子不勞心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誰料修為汝自乖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自有亨通吉利臨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生不逢辰亦強圖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年來幾倍貨財添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紛紛謀慮攪心胸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春到門庭漸吉昌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謀賴心欺他自奸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知君千里欲歸心</a:t>
            </a:r>
            <a:endParaRPr sz="1050"/>
          </a:p>
        </p:txBody>
      </p:sp>
      <p:sp>
        <p:nvSpPr>
          <p:cNvPr id="383" name="Google Shape;383;p21"/>
          <p:cNvSpPr txBox="1"/>
          <p:nvPr>
            <p:ph idx="4294967295" type="body"/>
          </p:nvPr>
        </p:nvSpPr>
        <p:spPr>
          <a:xfrm>
            <a:off x="6858092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幸有祖宗陰騭在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直待春風好消息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節氣直交三伏始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若移丑艮陰陽逆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勸汝不須勤致禱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一夜樽前兄與弟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爭奈承流風未便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縱使經商收倍利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訟則終凶君記取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長舌婦人休酷聽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白馬渡江嘶日暮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直遇清江貴公子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願子改圖從孝悌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更遇秋成冬至後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雖然目下多驚險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凡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有緣且隨分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熟讀黃庭經一卷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相當人物無高下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陰地不如心地好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堅牢一念酬香願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得勝回時秋漸老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與子定期三日內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榮華總得詩書效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但改新圖莫依舊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目下營求且休矣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可歎頭顱已如許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勸君止此求田舍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貴人垂手來相援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千里信音符遠望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幸有高臺明月鏡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繡幃重結鴛鴦帶</a:t>
            </a:r>
            <a:endParaRPr sz="1050"/>
          </a:p>
        </p:txBody>
      </p:sp>
      <p:sp>
        <p:nvSpPr>
          <p:cNvPr id="384" name="Google Shape;384;p21"/>
          <p:cNvSpPr txBox="1"/>
          <p:nvPr>
            <p:ph idx="4294967295" type="body"/>
          </p:nvPr>
        </p:nvSpPr>
        <p:spPr>
          <a:xfrm>
            <a:off x="8001122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香煙未斷續螟蛉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卻調琴瑟向蘭房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喜逢滂沛足田園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門戶凋零家道難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徒勞生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苦咨嗟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明朝仇敵又相隨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青燈黃卷且勤勞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不如逐歲廩禾多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試於清夜把心捫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力行禮義要心堅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虎頭城裏看巍峨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一生活計始安全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不愁家室不相宜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恰如騎鶴與腰纏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保汝平安去復回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秋冬方遇主人翁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不論貴賤與窮通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得意休論富與貧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修為到底卻輸君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富貴榮華萃汝身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虎頭城裏喜相尋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田疇霑足雨滂沱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妙裏工夫仔細尋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營謀應得稱心懷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秋期與子定佳音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而今方得貴人扶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心欲多時何日厭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休把私心情意濃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萱堂快樂未渠央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請來對照破機關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葉落霜飛寒色侵</a:t>
            </a:r>
            <a:endParaRPr sz="1050"/>
          </a:p>
        </p:txBody>
      </p:sp>
      <p:sp>
        <p:nvSpPr>
          <p:cNvPr id="385" name="Google Shape;385;p21"/>
          <p:cNvSpPr/>
          <p:nvPr/>
        </p:nvSpPr>
        <p:spPr>
          <a:xfrm>
            <a:off x="-50" y="-12800"/>
            <a:ext cx="9144000" cy="5156100"/>
          </a:xfrm>
          <a:prstGeom prst="rect">
            <a:avLst/>
          </a:prstGeom>
          <a:solidFill>
            <a:srgbClr val="FFFFFF">
              <a:alpha val="4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21"/>
          <p:cNvSpPr/>
          <p:nvPr/>
        </p:nvSpPr>
        <p:spPr>
          <a:xfrm>
            <a:off x="5150525" y="150"/>
            <a:ext cx="39933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1"/>
          <p:cNvSpPr/>
          <p:nvPr/>
        </p:nvSpPr>
        <p:spPr>
          <a:xfrm>
            <a:off x="8735525" y="4802825"/>
            <a:ext cx="261900" cy="261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2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89" name="Google Shape;389;p21"/>
          <p:cNvGrpSpPr/>
          <p:nvPr/>
        </p:nvGrpSpPr>
        <p:grpSpPr>
          <a:xfrm>
            <a:off x="278350" y="271425"/>
            <a:ext cx="4728000" cy="4728000"/>
            <a:chOff x="278350" y="271425"/>
            <a:chExt cx="4728000" cy="4728000"/>
          </a:xfrm>
        </p:grpSpPr>
        <p:sp>
          <p:nvSpPr>
            <p:cNvPr id="390" name="Google Shape;390;p21"/>
            <p:cNvSpPr/>
            <p:nvPr/>
          </p:nvSpPr>
          <p:spPr>
            <a:xfrm>
              <a:off x="278350" y="271425"/>
              <a:ext cx="4728000" cy="47280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4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14288" rotWithShape="0" algn="bl" dir="5400000" dist="9525">
                <a:srgbClr val="FFFFFF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91" name="Google Shape;391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79851" y="589100"/>
              <a:ext cx="4053851" cy="4192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2" name="Google Shape;392;p21"/>
          <p:cNvSpPr txBox="1"/>
          <p:nvPr>
            <p:ph idx="4294967295" type="title"/>
          </p:nvPr>
        </p:nvSpPr>
        <p:spPr>
          <a:xfrm>
            <a:off x="5340250" y="598575"/>
            <a:ext cx="2994000" cy="99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雷雨師一百</a:t>
            </a:r>
            <a:r>
              <a:rPr lang="en">
                <a:solidFill>
                  <a:srgbClr val="FFFF00"/>
                </a:solidFill>
              </a:rPr>
              <a:t>籤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393" name="Google Shape;393;p21"/>
          <p:cNvSpPr txBox="1"/>
          <p:nvPr>
            <p:ph idx="4294967295" type="body"/>
          </p:nvPr>
        </p:nvSpPr>
        <p:spPr>
          <a:xfrm>
            <a:off x="5340250" y="1990050"/>
            <a:ext cx="29940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此籤詩是由天仙雷雨師所降，在許多寺廟廣泛使用，尤以關帝廟、城隍廟多採用此本籤詩，故有人稱它為關帝籤、城隍籤，而且雷雨師籤詩也可以在其他主神之寺廟見到。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9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p8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Poemage 詩歌的聲音拓撲視覺化 (1/2)</a:t>
            </a:r>
            <a:endParaRPr/>
          </a:p>
        </p:txBody>
      </p:sp>
      <p:sp>
        <p:nvSpPr>
          <p:cNvPr id="1451" name="Google Shape;1451;p84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2" name="Google Shape;1452;p8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53" name="Google Shape;1453;p84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454" name="Google Shape;1454;p84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聲韻</a:t>
            </a:r>
            <a:endParaRPr b="1"/>
          </a:p>
        </p:txBody>
      </p:sp>
      <p:sp>
        <p:nvSpPr>
          <p:cNvPr id="1455" name="Google Shape;1455;p84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456" name="Google Shape;1456;p84"/>
          <p:cNvSpPr txBox="1"/>
          <p:nvPr/>
        </p:nvSpPr>
        <p:spPr>
          <a:xfrm>
            <a:off x="5740800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(McCurdy et al., 2016)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57" name="Google Shape;1457;p84"/>
          <p:cNvPicPr preferRelativeResize="0"/>
          <p:nvPr/>
        </p:nvPicPr>
        <p:blipFill rotWithShape="1">
          <a:blip r:embed="rId3">
            <a:alphaModFix/>
          </a:blip>
          <a:srcRect b="4874" l="3373" r="3680" t="4009"/>
          <a:stretch/>
        </p:blipFill>
        <p:spPr>
          <a:xfrm>
            <a:off x="1506825" y="1323900"/>
            <a:ext cx="6222924" cy="350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8" name="Google Shape;1458;p84"/>
          <p:cNvSpPr/>
          <p:nvPr/>
        </p:nvSpPr>
        <p:spPr>
          <a:xfrm>
            <a:off x="1685275" y="1191725"/>
            <a:ext cx="1763100" cy="438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詩韻單字集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1459" name="Google Shape;1459;p84"/>
          <p:cNvSpPr/>
          <p:nvPr/>
        </p:nvSpPr>
        <p:spPr>
          <a:xfrm>
            <a:off x="3736738" y="1191725"/>
            <a:ext cx="1763100" cy="438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原文的同韻單字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1460" name="Google Shape;1460;p84"/>
          <p:cNvSpPr/>
          <p:nvPr/>
        </p:nvSpPr>
        <p:spPr>
          <a:xfrm>
            <a:off x="5788213" y="1191725"/>
            <a:ext cx="1763100" cy="438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同韻單字</a:t>
            </a:r>
            <a:r>
              <a:rPr lang="en" sz="1600">
                <a:solidFill>
                  <a:srgbClr val="FFFFFF"/>
                </a:solidFill>
              </a:rPr>
              <a:t>拓撲</a:t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4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p8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Poemage </a:t>
            </a:r>
            <a:r>
              <a:rPr lang="en"/>
              <a:t>詩歌的聲音拓撲視覺化 (2/2)</a:t>
            </a:r>
            <a:endParaRPr/>
          </a:p>
        </p:txBody>
      </p:sp>
      <p:sp>
        <p:nvSpPr>
          <p:cNvPr id="1466" name="Google Shape;1466;p85"/>
          <p:cNvSpPr txBox="1"/>
          <p:nvPr>
            <p:ph idx="1" type="body"/>
          </p:nvPr>
        </p:nvSpPr>
        <p:spPr>
          <a:xfrm>
            <a:off x="1303800" y="3861250"/>
            <a:ext cx="7030500" cy="6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“to see </a:t>
            </a:r>
            <a:r>
              <a:rPr b="1" lang="en">
                <a:solidFill>
                  <a:srgbClr val="FF0000"/>
                </a:solidFill>
              </a:rPr>
              <a:t>you</a:t>
            </a:r>
            <a:r>
              <a:rPr lang="en"/>
              <a:t>”</a:t>
            </a:r>
            <a:endParaRPr/>
          </a:p>
        </p:txBody>
      </p:sp>
      <p:sp>
        <p:nvSpPr>
          <p:cNvPr id="1467" name="Google Shape;1467;p8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68" name="Google Shape;1468;p85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469" name="Google Shape;1469;p85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聲韻</a:t>
            </a:r>
            <a:endParaRPr b="1"/>
          </a:p>
        </p:txBody>
      </p:sp>
      <p:sp>
        <p:nvSpPr>
          <p:cNvPr id="1470" name="Google Shape;1470;p85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471" name="Google Shape;1471;p85"/>
          <p:cNvPicPr preferRelativeResize="0"/>
          <p:nvPr/>
        </p:nvPicPr>
        <p:blipFill rotWithShape="1">
          <a:blip r:embed="rId3">
            <a:alphaModFix/>
          </a:blip>
          <a:srcRect b="10562" l="0" r="12937" t="5070"/>
          <a:stretch/>
        </p:blipFill>
        <p:spPr>
          <a:xfrm>
            <a:off x="2546791" y="1597875"/>
            <a:ext cx="4050409" cy="3002299"/>
          </a:xfrm>
          <a:prstGeom prst="rect">
            <a:avLst/>
          </a:prstGeom>
          <a:noFill/>
          <a:ln>
            <a:noFill/>
          </a:ln>
        </p:spPr>
      </p:pic>
      <p:sp>
        <p:nvSpPr>
          <p:cNvPr id="1472" name="Google Shape;1472;p85"/>
          <p:cNvSpPr txBox="1"/>
          <p:nvPr/>
        </p:nvSpPr>
        <p:spPr>
          <a:xfrm>
            <a:off x="5740800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McCurdy et al.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, 2016)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73" name="Google Shape;1473;p85"/>
          <p:cNvSpPr/>
          <p:nvPr/>
        </p:nvSpPr>
        <p:spPr>
          <a:xfrm>
            <a:off x="565075" y="2872650"/>
            <a:ext cx="1514700" cy="776400"/>
          </a:xfrm>
          <a:prstGeom prst="wedgeRoundRectCallout">
            <a:avLst>
              <a:gd fmla="val 83909" name="adj1"/>
              <a:gd fmla="val -76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you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被獨立在聲韻流動之外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474" name="Google Shape;1474;p85"/>
          <p:cNvSpPr/>
          <p:nvPr/>
        </p:nvSpPr>
        <p:spPr>
          <a:xfrm>
            <a:off x="5176025" y="3093350"/>
            <a:ext cx="481800" cy="288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475" name="Google Shape;1475;p85"/>
          <p:cNvSpPr/>
          <p:nvPr/>
        </p:nvSpPr>
        <p:spPr>
          <a:xfrm>
            <a:off x="2656075" y="3148575"/>
            <a:ext cx="481800" cy="288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p8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Poetry Visualization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詩歌視覺化 (1/2)</a:t>
            </a:r>
            <a:endParaRPr/>
          </a:p>
        </p:txBody>
      </p:sp>
      <p:sp>
        <p:nvSpPr>
          <p:cNvPr id="1481" name="Google Shape;1481;p86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2" name="Google Shape;1482;p8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83" name="Google Shape;1483;p86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484" name="Google Shape;1484;p86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聲韻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485" name="Google Shape;1485;p86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486" name="Google Shape;1486;p86"/>
          <p:cNvSpPr txBox="1"/>
          <p:nvPr/>
        </p:nvSpPr>
        <p:spPr>
          <a:xfrm>
            <a:off x="5740800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Abdul‐Rahman et al.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, 2013)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87" name="Google Shape;1487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806" y="1990050"/>
            <a:ext cx="6120290" cy="254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8" name="Google Shape;1488;p86"/>
          <p:cNvSpPr txBox="1"/>
          <p:nvPr/>
        </p:nvSpPr>
        <p:spPr>
          <a:xfrm>
            <a:off x="1974575" y="2331161"/>
            <a:ext cx="12345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聲韻關聯</a:t>
            </a:r>
            <a:endParaRPr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89" name="Google Shape;1489;p86"/>
          <p:cNvSpPr txBox="1"/>
          <p:nvPr/>
        </p:nvSpPr>
        <p:spPr>
          <a:xfrm>
            <a:off x="1974575" y="2852761"/>
            <a:ext cx="12345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聲韻特色</a:t>
            </a:r>
            <a:endParaRPr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0" name="Google Shape;1490;p86"/>
          <p:cNvSpPr txBox="1"/>
          <p:nvPr/>
        </p:nvSpPr>
        <p:spPr>
          <a:xfrm>
            <a:off x="1974575" y="3345350"/>
            <a:ext cx="19518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聲韻</a:t>
            </a: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單位與屬性</a:t>
            </a:r>
            <a:endParaRPr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1" name="Google Shape;1491;p86"/>
          <p:cNvSpPr txBox="1"/>
          <p:nvPr/>
        </p:nvSpPr>
        <p:spPr>
          <a:xfrm>
            <a:off x="1974575" y="3881425"/>
            <a:ext cx="19518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文字</a:t>
            </a: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單位與屬性</a:t>
            </a:r>
            <a:endParaRPr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2" name="Google Shape;1492;p86"/>
          <p:cNvSpPr txBox="1"/>
          <p:nvPr/>
        </p:nvSpPr>
        <p:spPr>
          <a:xfrm>
            <a:off x="1974575" y="4417500"/>
            <a:ext cx="19518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字義關聯</a:t>
            </a:r>
            <a:endParaRPr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3" name="Google Shape;1493;p86"/>
          <p:cNvSpPr txBox="1"/>
          <p:nvPr/>
        </p:nvSpPr>
        <p:spPr>
          <a:xfrm>
            <a:off x="7471800" y="2664411"/>
            <a:ext cx="12345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聲韻區</a:t>
            </a:r>
            <a:endParaRPr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4" name="Google Shape;1494;p86"/>
          <p:cNvSpPr txBox="1"/>
          <p:nvPr/>
        </p:nvSpPr>
        <p:spPr>
          <a:xfrm>
            <a:off x="7471800" y="3881436"/>
            <a:ext cx="12345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字義</a:t>
            </a: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區</a:t>
            </a:r>
            <a:endParaRPr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8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p8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Poetry Visualization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詩歌視覺化 (2/2)</a:t>
            </a:r>
            <a:endParaRPr/>
          </a:p>
        </p:txBody>
      </p:sp>
      <p:sp>
        <p:nvSpPr>
          <p:cNvPr id="1500" name="Google Shape;1500;p8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01" name="Google Shape;1501;p87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502" name="Google Shape;1502;p87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聲韻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503" name="Google Shape;1503;p87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504" name="Google Shape;1504;p87"/>
          <p:cNvSpPr txBox="1"/>
          <p:nvPr/>
        </p:nvSpPr>
        <p:spPr>
          <a:xfrm>
            <a:off x="5740800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(Abdul‐Rahman et al., 2013)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5" name="Google Shape;1505;p87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06" name="Google Shape;1506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79684"/>
            <a:ext cx="9144000" cy="975482"/>
          </a:xfrm>
          <a:prstGeom prst="rect">
            <a:avLst/>
          </a:prstGeom>
          <a:noFill/>
          <a:ln>
            <a:noFill/>
          </a:ln>
        </p:spPr>
      </p:pic>
      <p:sp>
        <p:nvSpPr>
          <p:cNvPr id="1507" name="Google Shape;1507;p87"/>
          <p:cNvSpPr/>
          <p:nvPr/>
        </p:nvSpPr>
        <p:spPr>
          <a:xfrm>
            <a:off x="6295375" y="1932525"/>
            <a:ext cx="1514700" cy="412500"/>
          </a:xfrm>
          <a:prstGeom prst="wedgeRoundRectCallout">
            <a:avLst>
              <a:gd fmla="val -18434" name="adj1"/>
              <a:gd fmla="val 11125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聲韻關聯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508" name="Google Shape;1508;p87"/>
          <p:cNvSpPr/>
          <p:nvPr/>
        </p:nvSpPr>
        <p:spPr>
          <a:xfrm>
            <a:off x="4962425" y="3965633"/>
            <a:ext cx="1514700" cy="412500"/>
          </a:xfrm>
          <a:prstGeom prst="wedgeRoundRectCallout">
            <a:avLst>
              <a:gd fmla="val -20828" name="adj1"/>
              <a:gd fmla="val -11728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字義</a:t>
            </a:r>
            <a:r>
              <a:rPr b="1" lang="en" sz="1600">
                <a:solidFill>
                  <a:schemeClr val="lt1"/>
                </a:solidFill>
              </a:rPr>
              <a:t>關聯</a:t>
            </a:r>
            <a:endParaRPr b="1"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2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88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Section 2-5 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總覽描述之</a:t>
            </a:r>
            <a:endParaRPr b="0"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語義</a:t>
            </a:r>
            <a:r>
              <a:rPr lang="en"/>
              <a:t>分析</a:t>
            </a:r>
            <a:endParaRPr/>
          </a:p>
        </p:txBody>
      </p:sp>
      <p:sp>
        <p:nvSpPr>
          <p:cNvPr id="1514" name="Google Shape;1514;p8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9" name="Google Shape;1519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9225" y="1691550"/>
            <a:ext cx="4976999" cy="2702201"/>
          </a:xfrm>
          <a:prstGeom prst="rect">
            <a:avLst/>
          </a:prstGeom>
          <a:noFill/>
          <a:ln>
            <a:noFill/>
          </a:ln>
        </p:spPr>
      </p:pic>
      <p:sp>
        <p:nvSpPr>
          <p:cNvPr id="1520" name="Google Shape;1520;p8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WordNet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詞彙</a:t>
            </a:r>
            <a:r>
              <a:rPr lang="en"/>
              <a:t>語義</a:t>
            </a:r>
            <a:r>
              <a:rPr lang="en"/>
              <a:t>網 (1/2)</a:t>
            </a:r>
            <a:endParaRPr/>
          </a:p>
        </p:txBody>
      </p:sp>
      <p:sp>
        <p:nvSpPr>
          <p:cNvPr id="1521" name="Google Shape;1521;p89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單字組成的網路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/>
              <a:t>上位、下位關係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/>
              <a:t>同義詞 (synset)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分成名詞、動詞、形容詞、副詞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支援機器自動分析</a:t>
            </a:r>
            <a:endParaRPr/>
          </a:p>
        </p:txBody>
      </p:sp>
      <p:sp>
        <p:nvSpPr>
          <p:cNvPr id="1522" name="Google Shape;1522;p8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23" name="Google Shape;1523;p89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524" name="Google Shape;1524;p89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人工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525" name="Google Shape;1525;p89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526" name="Google Shape;1526;p89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(Bird, Klein, Loper, 2014)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0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1" name="Google Shape;1531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0650" y="1311825"/>
            <a:ext cx="6196800" cy="336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2" name="Google Shape;1532;p9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WordNet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詞彙語義網 (2/2)</a:t>
            </a:r>
            <a:endParaRPr/>
          </a:p>
        </p:txBody>
      </p:sp>
      <p:sp>
        <p:nvSpPr>
          <p:cNvPr id="1533" name="Google Shape;1533;p9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34" name="Google Shape;1534;p90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535" name="Google Shape;1535;p90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人工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536" name="Google Shape;1536;p90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537" name="Google Shape;1537;p90"/>
          <p:cNvSpPr/>
          <p:nvPr/>
        </p:nvSpPr>
        <p:spPr>
          <a:xfrm>
            <a:off x="3445700" y="3177550"/>
            <a:ext cx="1169100" cy="524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538" name="Google Shape;1538;p90"/>
          <p:cNvSpPr/>
          <p:nvPr/>
        </p:nvSpPr>
        <p:spPr>
          <a:xfrm>
            <a:off x="1779500" y="3967175"/>
            <a:ext cx="1169100" cy="524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539" name="Google Shape;1539;p90"/>
          <p:cNvSpPr/>
          <p:nvPr/>
        </p:nvSpPr>
        <p:spPr>
          <a:xfrm>
            <a:off x="3402900" y="3967175"/>
            <a:ext cx="1169100" cy="524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540" name="Google Shape;1540;p90"/>
          <p:cNvSpPr/>
          <p:nvPr/>
        </p:nvSpPr>
        <p:spPr>
          <a:xfrm>
            <a:off x="4880750" y="3967175"/>
            <a:ext cx="1169100" cy="524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541" name="Google Shape;1541;p90"/>
          <p:cNvSpPr/>
          <p:nvPr/>
        </p:nvSpPr>
        <p:spPr>
          <a:xfrm>
            <a:off x="1779500" y="3264250"/>
            <a:ext cx="1169100" cy="351000"/>
          </a:xfrm>
          <a:prstGeom prst="wedgeRoundRectCallout">
            <a:avLst>
              <a:gd fmla="val 83909" name="adj1"/>
              <a:gd fmla="val -76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查詢中心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542" name="Google Shape;1542;p90"/>
          <p:cNvSpPr/>
          <p:nvPr/>
        </p:nvSpPr>
        <p:spPr>
          <a:xfrm>
            <a:off x="452700" y="4053875"/>
            <a:ext cx="902100" cy="351000"/>
          </a:xfrm>
          <a:prstGeom prst="wedgeRoundRectCallout">
            <a:avLst>
              <a:gd fmla="val 83909" name="adj1"/>
              <a:gd fmla="val -766" name="adj2"/>
              <a:gd fmla="val 0" name="adj3"/>
            </a:avLst>
          </a:prstGeom>
          <a:solidFill>
            <a:srgbClr val="A64D7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下位詞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543" name="Google Shape;1543;p90"/>
          <p:cNvSpPr/>
          <p:nvPr/>
        </p:nvSpPr>
        <p:spPr>
          <a:xfrm>
            <a:off x="5090175" y="2337200"/>
            <a:ext cx="1292100" cy="524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544" name="Google Shape;1544;p90"/>
          <p:cNvSpPr/>
          <p:nvPr/>
        </p:nvSpPr>
        <p:spPr>
          <a:xfrm>
            <a:off x="3712700" y="2423900"/>
            <a:ext cx="902100" cy="351000"/>
          </a:xfrm>
          <a:prstGeom prst="wedgeRoundRectCallout">
            <a:avLst>
              <a:gd fmla="val 83909" name="adj1"/>
              <a:gd fmla="val -766" name="adj2"/>
              <a:gd fmla="val 0" name="adj3"/>
            </a:avLst>
          </a:prstGeom>
          <a:solidFill>
            <a:srgbClr val="0000F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上位詞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545" name="Google Shape;1545;p90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(Bird, Klein, Loper, 2014)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46" name="Google Shape;1546;p90"/>
          <p:cNvSpPr txBox="1"/>
          <p:nvPr/>
        </p:nvSpPr>
        <p:spPr>
          <a:xfrm>
            <a:off x="1835738" y="4491575"/>
            <a:ext cx="10566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敞篷車</a:t>
            </a:r>
            <a:endParaRPr sz="16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47" name="Google Shape;1547;p90"/>
          <p:cNvSpPr txBox="1"/>
          <p:nvPr/>
        </p:nvSpPr>
        <p:spPr>
          <a:xfrm>
            <a:off x="3501938" y="4491575"/>
            <a:ext cx="10566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小轎車</a:t>
            </a:r>
            <a:endParaRPr sz="16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48" name="Google Shape;1548;p90"/>
          <p:cNvSpPr txBox="1"/>
          <p:nvPr/>
        </p:nvSpPr>
        <p:spPr>
          <a:xfrm>
            <a:off x="4936988" y="4491575"/>
            <a:ext cx="10566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耗油車</a:t>
            </a:r>
            <a:endParaRPr sz="16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49" name="Google Shape;1549;p90"/>
          <p:cNvSpPr txBox="1"/>
          <p:nvPr/>
        </p:nvSpPr>
        <p:spPr>
          <a:xfrm>
            <a:off x="3501938" y="2862325"/>
            <a:ext cx="10566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汽</a:t>
            </a:r>
            <a:r>
              <a:rPr lang="en" sz="16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車</a:t>
            </a:r>
            <a:endParaRPr sz="16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50" name="Google Shape;1550;p90"/>
          <p:cNvSpPr txBox="1"/>
          <p:nvPr/>
        </p:nvSpPr>
        <p:spPr>
          <a:xfrm>
            <a:off x="6382263" y="2417000"/>
            <a:ext cx="10566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交通工具</a:t>
            </a:r>
            <a:endParaRPr sz="16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4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5" name="Google Shape;1555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1001" y="0"/>
            <a:ext cx="4085200" cy="5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6" name="Google Shape;1556;p9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DocuBurst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文件爆裂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科學教科書的視覺化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中心點為「idea」</a:t>
            </a:r>
            <a:endParaRPr b="0" sz="2400"/>
          </a:p>
        </p:txBody>
      </p:sp>
      <p:sp>
        <p:nvSpPr>
          <p:cNvPr id="1557" name="Google Shape;1557;p9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58" name="Google Shape;1558;p91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559" name="Google Shape;1559;p91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人工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560" name="Google Shape;1560;p91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561" name="Google Shape;1561;p91"/>
          <p:cNvSpPr txBox="1"/>
          <p:nvPr/>
        </p:nvSpPr>
        <p:spPr>
          <a:xfrm>
            <a:off x="6302600" y="4846025"/>
            <a:ext cx="24036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(Collins, Carpendale, &amp; Penn, 2009)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562" name="Google Shape;1562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2170" y="2371038"/>
            <a:ext cx="2991025" cy="2452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3" name="Google Shape;1563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125" y="2531513"/>
            <a:ext cx="2151651" cy="201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7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9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文本中的</a:t>
            </a:r>
            <a:r>
              <a:rPr lang="en"/>
              <a:t>語義</a:t>
            </a:r>
            <a:r>
              <a:rPr lang="en"/>
              <a:t>萃取</a:t>
            </a:r>
            <a:endParaRPr/>
          </a:p>
        </p:txBody>
      </p:sp>
      <p:sp>
        <p:nvSpPr>
          <p:cNvPr id="1569" name="Google Shape;1569;p92"/>
          <p:cNvSpPr txBox="1"/>
          <p:nvPr>
            <p:ph idx="1" type="body"/>
          </p:nvPr>
        </p:nvSpPr>
        <p:spPr>
          <a:xfrm>
            <a:off x="5543150" y="1509750"/>
            <a:ext cx="2791200" cy="302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chase</a:t>
            </a:r>
            <a:r>
              <a:rPr lang="en"/>
              <a:t>這個字在文本中的...</a:t>
            </a:r>
            <a:endParaRPr/>
          </a:p>
          <a:p>
            <a:pPr indent="-3302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出現頻率</a:t>
            </a:r>
            <a:endParaRPr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出現位置</a:t>
            </a:r>
            <a:endParaRPr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與dog的相對距離</a:t>
            </a:r>
            <a:endParaRPr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與cat的相對距離</a:t>
            </a:r>
            <a:endParaRPr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與其他字的相對距離</a:t>
            </a:r>
            <a:endParaRPr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...</a:t>
            </a:r>
            <a:endParaRPr/>
          </a:p>
        </p:txBody>
      </p:sp>
      <p:sp>
        <p:nvSpPr>
          <p:cNvPr id="1570" name="Google Shape;1570;p9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1" name="Google Shape;1571;p92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572" name="Google Shape;1572;p92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自動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573" name="Google Shape;1573;p92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574" name="Google Shape;1574;p92"/>
          <p:cNvSpPr/>
          <p:nvPr/>
        </p:nvSpPr>
        <p:spPr>
          <a:xfrm>
            <a:off x="618050" y="2161075"/>
            <a:ext cx="4825500" cy="509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the white dog </a:t>
            </a:r>
            <a:r>
              <a:rPr lang="en" sz="2400">
                <a:solidFill>
                  <a:srgbClr val="FF0000"/>
                </a:solidFill>
              </a:rPr>
              <a:t>chases</a:t>
            </a:r>
            <a:r>
              <a:rPr lang="en" sz="2400"/>
              <a:t> a brown cat</a:t>
            </a:r>
            <a:endParaRPr sz="2400"/>
          </a:p>
        </p:txBody>
      </p:sp>
      <p:sp>
        <p:nvSpPr>
          <p:cNvPr id="1575" name="Google Shape;1575;p92"/>
          <p:cNvSpPr/>
          <p:nvPr/>
        </p:nvSpPr>
        <p:spPr>
          <a:xfrm>
            <a:off x="618050" y="2766150"/>
            <a:ext cx="4825500" cy="509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 brown cat </a:t>
            </a:r>
            <a:r>
              <a:rPr lang="en" sz="2400">
                <a:solidFill>
                  <a:srgbClr val="FF0000"/>
                </a:solidFill>
              </a:rPr>
              <a:t>chases</a:t>
            </a:r>
            <a:r>
              <a:rPr lang="en" sz="2400"/>
              <a:t> the white dog</a:t>
            </a:r>
            <a:endParaRPr sz="2400"/>
          </a:p>
        </p:txBody>
      </p:sp>
      <p:sp>
        <p:nvSpPr>
          <p:cNvPr id="1576" name="Google Shape;1576;p92"/>
          <p:cNvSpPr/>
          <p:nvPr/>
        </p:nvSpPr>
        <p:spPr>
          <a:xfrm>
            <a:off x="618050" y="3371225"/>
            <a:ext cx="4825500" cy="509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 brown cat </a:t>
            </a:r>
            <a:r>
              <a:rPr lang="en" sz="2400">
                <a:solidFill>
                  <a:srgbClr val="FF0000"/>
                </a:solidFill>
              </a:rPr>
              <a:t>chases</a:t>
            </a:r>
            <a:r>
              <a:rPr lang="en" sz="2400"/>
              <a:t> the black dog</a:t>
            </a:r>
            <a:endParaRPr sz="240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0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p9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文本中的</a:t>
            </a:r>
            <a:r>
              <a:rPr lang="en"/>
              <a:t>語義</a:t>
            </a:r>
            <a:r>
              <a:rPr lang="en"/>
              <a:t>萃取</a:t>
            </a:r>
            <a:endParaRPr/>
          </a:p>
        </p:txBody>
      </p:sp>
      <p:sp>
        <p:nvSpPr>
          <p:cNvPr id="1582" name="Google Shape;1582;p9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83" name="Google Shape;1583;p93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584" name="Google Shape;1584;p93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自動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585" name="Google Shape;1585;p93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586" name="Google Shape;1586;p93"/>
          <p:cNvSpPr/>
          <p:nvPr/>
        </p:nvSpPr>
        <p:spPr>
          <a:xfrm>
            <a:off x="3870839" y="2686250"/>
            <a:ext cx="1567200" cy="7635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chase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87" name="Google Shape;1587;p93"/>
          <p:cNvSpPr/>
          <p:nvPr/>
        </p:nvSpPr>
        <p:spPr>
          <a:xfrm>
            <a:off x="1551077" y="3449750"/>
            <a:ext cx="1567200" cy="7635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cat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88" name="Google Shape;1588;p93"/>
          <p:cNvSpPr/>
          <p:nvPr/>
        </p:nvSpPr>
        <p:spPr>
          <a:xfrm>
            <a:off x="1551077" y="1765175"/>
            <a:ext cx="1567200" cy="7635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dog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89" name="Google Shape;1589;p93"/>
          <p:cNvSpPr/>
          <p:nvPr/>
        </p:nvSpPr>
        <p:spPr>
          <a:xfrm>
            <a:off x="6190602" y="3449750"/>
            <a:ext cx="1567200" cy="763500"/>
          </a:xfrm>
          <a:prstGeom prst="roundRect">
            <a:avLst>
              <a:gd fmla="val 16667" name="adj"/>
            </a:avLst>
          </a:prstGeom>
          <a:solidFill>
            <a:srgbClr val="66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brown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90" name="Google Shape;1590;p93"/>
          <p:cNvSpPr/>
          <p:nvPr/>
        </p:nvSpPr>
        <p:spPr>
          <a:xfrm>
            <a:off x="6190602" y="1765175"/>
            <a:ext cx="1567200" cy="763500"/>
          </a:xfrm>
          <a:prstGeom prst="roundRect">
            <a:avLst>
              <a:gd fmla="val 16667" name="adj"/>
            </a:avLst>
          </a:prstGeom>
          <a:solidFill>
            <a:srgbClr val="66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white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1591" name="Google Shape;1591;p93"/>
          <p:cNvCxnSpPr/>
          <p:nvPr/>
        </p:nvCxnSpPr>
        <p:spPr>
          <a:xfrm>
            <a:off x="3248864" y="2271200"/>
            <a:ext cx="491400" cy="491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592" name="Google Shape;1592;p93"/>
          <p:cNvCxnSpPr/>
          <p:nvPr/>
        </p:nvCxnSpPr>
        <p:spPr>
          <a:xfrm flipH="1" rot="10800000">
            <a:off x="3248864" y="3570525"/>
            <a:ext cx="487800" cy="281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593" name="Google Shape;1593;p93"/>
          <p:cNvCxnSpPr/>
          <p:nvPr/>
        </p:nvCxnSpPr>
        <p:spPr>
          <a:xfrm flipH="1">
            <a:off x="5610039" y="2271200"/>
            <a:ext cx="491400" cy="491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594" name="Google Shape;1594;p93"/>
          <p:cNvCxnSpPr/>
          <p:nvPr/>
        </p:nvCxnSpPr>
        <p:spPr>
          <a:xfrm rot="10800000">
            <a:off x="5613639" y="3570525"/>
            <a:ext cx="487800" cy="281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9" name="Google Shape;399;p22"/>
          <p:cNvSpPr txBox="1"/>
          <p:nvPr/>
        </p:nvSpPr>
        <p:spPr>
          <a:xfrm>
            <a:off x="7511475" y="4846025"/>
            <a:ext cx="11946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(Manu, 2013)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00" name="Google Shape;4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8725" y="0"/>
            <a:ext cx="5866561" cy="513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8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p9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Word2vec</a:t>
            </a:r>
            <a:endParaRPr/>
          </a:p>
        </p:txBody>
      </p:sp>
      <p:sp>
        <p:nvSpPr>
          <p:cNvPr id="1600" name="Google Shape;1600;p9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01" name="Google Shape;1601;p94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02" name="Google Shape;1602;p94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自動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603" name="Google Shape;1603;p94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604" name="Google Shape;1604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3525" y="1425000"/>
            <a:ext cx="7018984" cy="3114674"/>
          </a:xfrm>
          <a:prstGeom prst="rect">
            <a:avLst/>
          </a:prstGeom>
          <a:noFill/>
          <a:ln>
            <a:noFill/>
          </a:ln>
        </p:spPr>
      </p:pic>
      <p:sp>
        <p:nvSpPr>
          <p:cNvPr id="1605" name="Google Shape;1605;p94"/>
          <p:cNvSpPr txBox="1"/>
          <p:nvPr/>
        </p:nvSpPr>
        <p:spPr>
          <a:xfrm>
            <a:off x="-68525" y="3672338"/>
            <a:ext cx="3095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06" name="Google Shape;1606;p94"/>
          <p:cNvSpPr txBox="1"/>
          <p:nvPr/>
        </p:nvSpPr>
        <p:spPr>
          <a:xfrm>
            <a:off x="1871000" y="2371500"/>
            <a:ext cx="1155600" cy="40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icrosoft JhengHei"/>
                <a:ea typeface="Microsoft JhengHei"/>
                <a:cs typeface="Microsoft JhengHei"/>
                <a:sym typeface="Microsoft JhengHei"/>
              </a:rPr>
              <a:t>dog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07" name="Google Shape;1607;p94"/>
          <p:cNvSpPr txBox="1"/>
          <p:nvPr/>
        </p:nvSpPr>
        <p:spPr>
          <a:xfrm>
            <a:off x="1871000" y="2985975"/>
            <a:ext cx="1155600" cy="40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icrosoft JhengHei"/>
                <a:ea typeface="Microsoft JhengHei"/>
                <a:cs typeface="Microsoft JhengHei"/>
                <a:sym typeface="Microsoft JhengHei"/>
              </a:rPr>
              <a:t>cat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08" name="Google Shape;1608;p94"/>
          <p:cNvSpPr txBox="1"/>
          <p:nvPr/>
        </p:nvSpPr>
        <p:spPr>
          <a:xfrm>
            <a:off x="1194400" y="3672350"/>
            <a:ext cx="1832100" cy="40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icrosoft JhengHei"/>
                <a:ea typeface="Microsoft JhengHei"/>
                <a:cs typeface="Microsoft JhengHei"/>
                <a:sym typeface="Microsoft JhengHei"/>
              </a:rPr>
              <a:t>chase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2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3" name="Google Shape;1613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025" y="1597875"/>
            <a:ext cx="8146247" cy="3016787"/>
          </a:xfrm>
          <a:prstGeom prst="rect">
            <a:avLst/>
          </a:prstGeom>
          <a:noFill/>
          <a:ln>
            <a:noFill/>
          </a:ln>
        </p:spPr>
      </p:pic>
      <p:sp>
        <p:nvSpPr>
          <p:cNvPr id="1614" name="Google Shape;1614;p9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Word2vec</a:t>
            </a:r>
            <a:br>
              <a:rPr lang="en"/>
            </a:br>
            <a:r>
              <a:rPr b="0" lang="en" sz="2400"/>
              <a:t>Skip-gram model</a:t>
            </a:r>
            <a:endParaRPr b="0" sz="2400"/>
          </a:p>
        </p:txBody>
      </p:sp>
      <p:sp>
        <p:nvSpPr>
          <p:cNvPr id="1615" name="Google Shape;1615;p9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16" name="Google Shape;1616;p95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17" name="Google Shape;1617;p95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自動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618" name="Google Shape;1618;p95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2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9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Word2vec</a:t>
            </a:r>
            <a:endParaRPr/>
          </a:p>
        </p:txBody>
      </p:sp>
      <p:sp>
        <p:nvSpPr>
          <p:cNvPr id="1624" name="Google Shape;1624;p9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25" name="Google Shape;1625;p96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26" name="Google Shape;1626;p96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自動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627" name="Google Shape;1627;p96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628" name="Google Shape;1628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7975" y="1294475"/>
            <a:ext cx="7074200" cy="335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2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9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Word2vec</a:t>
            </a:r>
            <a:endParaRPr/>
          </a:p>
        </p:txBody>
      </p:sp>
      <p:sp>
        <p:nvSpPr>
          <p:cNvPr id="1634" name="Google Shape;1634;p9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35" name="Google Shape;1635;p97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36" name="Google Shape;1636;p97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自動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637" name="Google Shape;1637;p97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638" name="Google Shape;1638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8325" y="1206325"/>
            <a:ext cx="5846575" cy="365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9" name="Google Shape;1639;p97"/>
          <p:cNvSpPr/>
          <p:nvPr/>
        </p:nvSpPr>
        <p:spPr>
          <a:xfrm>
            <a:off x="3957450" y="1206325"/>
            <a:ext cx="1304400" cy="3651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pic>
        <p:nvPicPr>
          <p:cNvPr id="1640" name="Google Shape;1640;p97"/>
          <p:cNvPicPr preferRelativeResize="0"/>
          <p:nvPr/>
        </p:nvPicPr>
        <p:blipFill rotWithShape="1">
          <a:blip r:embed="rId4">
            <a:alphaModFix/>
          </a:blip>
          <a:srcRect b="57123" l="68366" r="5168" t="26481"/>
          <a:stretch/>
        </p:blipFill>
        <p:spPr>
          <a:xfrm>
            <a:off x="5839176" y="222025"/>
            <a:ext cx="1857576" cy="510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1" name="Google Shape;1641;p97"/>
          <p:cNvCxnSpPr>
            <a:stCxn id="1639" idx="0"/>
            <a:endCxn id="1640" idx="1"/>
          </p:cNvCxnSpPr>
          <p:nvPr/>
        </p:nvCxnSpPr>
        <p:spPr>
          <a:xfrm rot="-5400000">
            <a:off x="4859850" y="227125"/>
            <a:ext cx="729000" cy="1229400"/>
          </a:xfrm>
          <a:prstGeom prst="curvedConnector2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1642" name="Google Shape;1642;p97"/>
          <p:cNvSpPr txBox="1"/>
          <p:nvPr/>
        </p:nvSpPr>
        <p:spPr>
          <a:xfrm>
            <a:off x="6049163" y="698950"/>
            <a:ext cx="14376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語義</a:t>
            </a:r>
            <a:r>
              <a:rPr lang="en" sz="2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向量</a:t>
            </a:r>
            <a:endParaRPr sz="24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6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p9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Word2vec</a:t>
            </a:r>
            <a:endParaRPr/>
          </a:p>
        </p:txBody>
      </p:sp>
      <p:sp>
        <p:nvSpPr>
          <p:cNvPr id="1648" name="Google Shape;1648;p9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49" name="Google Shape;1649;p98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50" name="Google Shape;1650;p98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自動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651" name="Google Shape;1651;p98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652" name="Google Shape;1652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9450" y="1244962"/>
            <a:ext cx="6998438" cy="3746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6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p9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Word2vec</a:t>
            </a:r>
            <a:endParaRPr/>
          </a:p>
        </p:txBody>
      </p:sp>
      <p:sp>
        <p:nvSpPr>
          <p:cNvPr id="1658" name="Google Shape;1658;p9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59" name="Google Shape;1659;p99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60" name="Google Shape;1660;p99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自動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661" name="Google Shape;1661;p99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662" name="Google Shape;1662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5338" y="1876425"/>
            <a:ext cx="7433324" cy="26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6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10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文字的</a:t>
            </a:r>
            <a:r>
              <a:rPr lang="en"/>
              <a:t>語義</a:t>
            </a:r>
            <a:r>
              <a:rPr lang="en"/>
              <a:t>會跟隨前後文而變動</a:t>
            </a:r>
            <a:endParaRPr/>
          </a:p>
        </p:txBody>
      </p:sp>
      <p:sp>
        <p:nvSpPr>
          <p:cNvPr id="1668" name="Google Shape;1668;p10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9" name="Google Shape;1669;p100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70" name="Google Shape;1670;p100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自動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671" name="Google Shape;1671;p100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72" name="Google Shape;1672;p100"/>
          <p:cNvSpPr/>
          <p:nvPr/>
        </p:nvSpPr>
        <p:spPr>
          <a:xfrm>
            <a:off x="1191738" y="1865050"/>
            <a:ext cx="3297000" cy="509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</a:rPr>
              <a:t>東西</a:t>
            </a:r>
            <a:r>
              <a:rPr lang="en" sz="2400"/>
              <a:t>橫貫公路</a:t>
            </a:r>
            <a:endParaRPr sz="2400"/>
          </a:p>
        </p:txBody>
      </p:sp>
      <p:sp>
        <p:nvSpPr>
          <p:cNvPr id="1673" name="Google Shape;1673;p100"/>
          <p:cNvSpPr/>
          <p:nvPr/>
        </p:nvSpPr>
        <p:spPr>
          <a:xfrm>
            <a:off x="4655263" y="1865050"/>
            <a:ext cx="3297000" cy="509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我不是個好</a:t>
            </a:r>
            <a:r>
              <a:rPr lang="en" sz="2400">
                <a:solidFill>
                  <a:srgbClr val="FF0000"/>
                </a:solidFill>
              </a:rPr>
              <a:t>東西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1674" name="Google Shape;1674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5300" y="2447475"/>
            <a:ext cx="2489900" cy="191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5" name="Google Shape;1675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7650" y="2447475"/>
            <a:ext cx="1912250" cy="191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9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10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更全面的通用架構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/>
              <a:t>Bidirectional Encoder Representations from Transformers</a:t>
            </a:r>
            <a:endParaRPr b="0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BERT</a:t>
            </a:r>
            <a:endParaRPr/>
          </a:p>
        </p:txBody>
      </p:sp>
      <p:sp>
        <p:nvSpPr>
          <p:cNvPr id="1681" name="Google Shape;1681;p10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82" name="Google Shape;1682;p101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83" name="Google Shape;1683;p101"/>
          <p:cNvSpPr txBox="1"/>
          <p:nvPr/>
        </p:nvSpPr>
        <p:spPr>
          <a:xfrm rot="5400000">
            <a:off x="327908" y="930975"/>
            <a:ext cx="10965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BERT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684" name="Google Shape;1684;p101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85" name="Google Shape;1685;p101"/>
          <p:cNvSpPr txBox="1"/>
          <p:nvPr>
            <p:ph idx="1" type="body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Google於2018</a:t>
            </a:r>
            <a:r>
              <a:rPr lang="en"/>
              <a:t>發展的語言模型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突破以往語言模型的技術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/>
              <a:t>深度雙向比較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/>
              <a:t>非監督式的語言模型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/>
              <a:t>預訓練架構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2019獲得美國電腦語言學會年度會議最佳論文</a:t>
            </a:r>
            <a:endParaRPr/>
          </a:p>
        </p:txBody>
      </p:sp>
      <p:sp>
        <p:nvSpPr>
          <p:cNvPr id="1686" name="Google Shape;1686;p101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BERT</a:t>
            </a:r>
            <a:r>
              <a:rPr lang="en"/>
              <a:t>介紹：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/>
              <a:t>輸入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/>
              <a:t>模型建立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/>
              <a:t>預訓練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/>
              <a:t>使用</a:t>
            </a:r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0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1" name="Google Shape;1691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1825" y="1330832"/>
            <a:ext cx="7099225" cy="3701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92" name="Google Shape;1692;p10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BERT：</a:t>
            </a:r>
            <a:r>
              <a:rPr lang="en"/>
              <a:t>輸入</a:t>
            </a:r>
            <a:endParaRPr/>
          </a:p>
        </p:txBody>
      </p:sp>
      <p:sp>
        <p:nvSpPr>
          <p:cNvPr id="1693" name="Google Shape;1693;p10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94" name="Google Shape;1694;p102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95" name="Google Shape;1695;p102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96" name="Google Shape;1696;p102"/>
          <p:cNvSpPr txBox="1"/>
          <p:nvPr/>
        </p:nvSpPr>
        <p:spPr>
          <a:xfrm>
            <a:off x="353850" y="1905250"/>
            <a:ext cx="1155600" cy="40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icrosoft JhengHei"/>
                <a:ea typeface="Microsoft JhengHei"/>
                <a:cs typeface="Microsoft JhengHei"/>
                <a:sym typeface="Microsoft JhengHei"/>
              </a:rPr>
              <a:t>文字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97" name="Google Shape;1697;p102"/>
          <p:cNvSpPr txBox="1"/>
          <p:nvPr/>
        </p:nvSpPr>
        <p:spPr>
          <a:xfrm>
            <a:off x="353850" y="2423300"/>
            <a:ext cx="1155600" cy="40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icrosoft JhengHei"/>
                <a:ea typeface="Microsoft JhengHei"/>
                <a:cs typeface="Microsoft JhengHei"/>
                <a:sym typeface="Microsoft JhengHei"/>
              </a:rPr>
              <a:t>句子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98" name="Google Shape;1698;p102"/>
          <p:cNvSpPr txBox="1"/>
          <p:nvPr/>
        </p:nvSpPr>
        <p:spPr>
          <a:xfrm>
            <a:off x="353850" y="2867350"/>
            <a:ext cx="1155600" cy="40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icrosoft JhengHei"/>
                <a:ea typeface="Microsoft JhengHei"/>
                <a:cs typeface="Microsoft JhengHei"/>
                <a:sym typeface="Microsoft JhengHei"/>
              </a:rPr>
              <a:t>位置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99" name="Google Shape;1699;p102"/>
          <p:cNvSpPr txBox="1"/>
          <p:nvPr/>
        </p:nvSpPr>
        <p:spPr>
          <a:xfrm rot="5400000">
            <a:off x="327908" y="930975"/>
            <a:ext cx="10965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BERT</a:t>
            </a:r>
            <a:endParaRPr b="1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3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p10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BERT：</a:t>
            </a:r>
            <a:r>
              <a:rPr lang="en"/>
              <a:t>模型建立</a:t>
            </a:r>
            <a:endParaRPr/>
          </a:p>
        </p:txBody>
      </p:sp>
      <p:sp>
        <p:nvSpPr>
          <p:cNvPr id="1705" name="Google Shape;1705;p10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06" name="Google Shape;1706;p103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707" name="Google Shape;1707;p103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708" name="Google Shape;1708;p103"/>
          <p:cNvSpPr txBox="1"/>
          <p:nvPr>
            <p:ph idx="1" type="body"/>
          </p:nvPr>
        </p:nvSpPr>
        <p:spPr>
          <a:xfrm>
            <a:off x="865900" y="1509750"/>
            <a:ext cx="2791200" cy="302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任務1：克漏字</a:t>
            </a:r>
            <a:endParaRPr sz="2400"/>
          </a:p>
          <a:p>
            <a:pPr indent="-3302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選擇一個字蓋住</a:t>
            </a:r>
            <a:endParaRPr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要分類器學習能夠猜出這個字的規則</a:t>
            </a:r>
            <a:endParaRPr/>
          </a:p>
        </p:txBody>
      </p:sp>
      <p:pic>
        <p:nvPicPr>
          <p:cNvPr id="1709" name="Google Shape;170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9500" y="2291275"/>
            <a:ext cx="4434459" cy="184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10" name="Google Shape;1710;p103"/>
          <p:cNvSpPr/>
          <p:nvPr/>
        </p:nvSpPr>
        <p:spPr>
          <a:xfrm>
            <a:off x="6518125" y="3367925"/>
            <a:ext cx="860400" cy="763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711" name="Google Shape;1711;p103"/>
          <p:cNvSpPr/>
          <p:nvPr/>
        </p:nvSpPr>
        <p:spPr>
          <a:xfrm>
            <a:off x="4986175" y="3367925"/>
            <a:ext cx="860400" cy="763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712" name="Google Shape;1712;p103"/>
          <p:cNvSpPr txBox="1"/>
          <p:nvPr/>
        </p:nvSpPr>
        <p:spPr>
          <a:xfrm rot="5400000">
            <a:off x="327908" y="930975"/>
            <a:ext cx="10965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BERT</a:t>
            </a:r>
            <a:endParaRPr b="1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6" name="Google Shape;406;p23"/>
          <p:cNvSpPr txBox="1"/>
          <p:nvPr>
            <p:ph idx="4294967295" type="body"/>
          </p:nvPr>
        </p:nvSpPr>
        <p:spPr>
          <a:xfrm>
            <a:off x="3666225" y="1555875"/>
            <a:ext cx="46323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「我們知道怎麼閱讀文字。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/>
              <a:t>        現在，讓我們學習</a:t>
            </a:r>
            <a:br>
              <a:rPr lang="en" sz="2400"/>
            </a:br>
            <a:r>
              <a:rPr lang="en" sz="2400"/>
              <a:t>            如何不要讀它們。」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Franco Moretti (2013)</a:t>
            </a:r>
            <a:endParaRPr/>
          </a:p>
        </p:txBody>
      </p:sp>
      <p:pic>
        <p:nvPicPr>
          <p:cNvPr id="407" name="Google Shape;40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9304" y="949425"/>
            <a:ext cx="1925325" cy="324462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23"/>
          <p:cNvSpPr txBox="1"/>
          <p:nvPr/>
        </p:nvSpPr>
        <p:spPr>
          <a:xfrm>
            <a:off x="4235525" y="1345725"/>
            <a:ext cx="3105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We know how to read texts.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09" name="Google Shape;409;p23"/>
          <p:cNvSpPr txBox="1"/>
          <p:nvPr/>
        </p:nvSpPr>
        <p:spPr>
          <a:xfrm>
            <a:off x="4235525" y="2178150"/>
            <a:ext cx="3655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Now let’s learn how not to read them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6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p10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BERT：</a:t>
            </a:r>
            <a:r>
              <a:rPr lang="en"/>
              <a:t>模型建立</a:t>
            </a:r>
            <a:endParaRPr/>
          </a:p>
        </p:txBody>
      </p:sp>
      <p:sp>
        <p:nvSpPr>
          <p:cNvPr id="1718" name="Google Shape;1718;p10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19" name="Google Shape;1719;p104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720" name="Google Shape;1720;p104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721" name="Google Shape;1721;p104"/>
          <p:cNvSpPr txBox="1"/>
          <p:nvPr>
            <p:ph idx="1" type="body"/>
          </p:nvPr>
        </p:nvSpPr>
        <p:spPr>
          <a:xfrm>
            <a:off x="865900" y="1509750"/>
            <a:ext cx="2791200" cy="302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任務2：猜</a:t>
            </a:r>
            <a:r>
              <a:rPr lang="en" sz="2400"/>
              <a:t>下句</a:t>
            </a:r>
            <a:endParaRPr sz="2400"/>
          </a:p>
          <a:p>
            <a:pPr indent="-3302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判斷第N個句子在原始文本中，是否第N+1個句子連接</a:t>
            </a:r>
            <a:endParaRPr/>
          </a:p>
        </p:txBody>
      </p:sp>
      <p:sp>
        <p:nvSpPr>
          <p:cNvPr id="1722" name="Google Shape;1722;p104"/>
          <p:cNvSpPr/>
          <p:nvPr/>
        </p:nvSpPr>
        <p:spPr>
          <a:xfrm>
            <a:off x="4810688" y="170300"/>
            <a:ext cx="3297000" cy="509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進入公司前：</a:t>
            </a:r>
            <a:endParaRPr sz="1800"/>
          </a:p>
        </p:txBody>
      </p:sp>
      <p:sp>
        <p:nvSpPr>
          <p:cNvPr id="1723" name="Google Shape;1723;p104"/>
          <p:cNvSpPr/>
          <p:nvPr/>
        </p:nvSpPr>
        <p:spPr>
          <a:xfrm>
            <a:off x="4810700" y="843675"/>
            <a:ext cx="3297000" cy="754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老闆：萬分歡迎，沒有你我們的公司肯定大不一樣！</a:t>
            </a:r>
            <a:endParaRPr sz="1800"/>
          </a:p>
        </p:txBody>
      </p:sp>
      <p:sp>
        <p:nvSpPr>
          <p:cNvPr id="1724" name="Google Shape;1724;p104"/>
          <p:cNvSpPr/>
          <p:nvPr/>
        </p:nvSpPr>
        <p:spPr>
          <a:xfrm>
            <a:off x="4810700" y="1724025"/>
            <a:ext cx="3297000" cy="754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職員：如果工作太累，搞不好我會辭職的</a:t>
            </a:r>
            <a:endParaRPr sz="1800"/>
          </a:p>
        </p:txBody>
      </p:sp>
      <p:sp>
        <p:nvSpPr>
          <p:cNvPr id="1725" name="Google Shape;1725;p104"/>
          <p:cNvSpPr/>
          <p:nvPr/>
        </p:nvSpPr>
        <p:spPr>
          <a:xfrm>
            <a:off x="4810700" y="2604375"/>
            <a:ext cx="3297000" cy="754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老闆：放心，我不會讓這樣的事情發生的！</a:t>
            </a:r>
            <a:endParaRPr sz="1800"/>
          </a:p>
        </p:txBody>
      </p:sp>
      <p:sp>
        <p:nvSpPr>
          <p:cNvPr id="1726" name="Google Shape;1726;p104"/>
          <p:cNvSpPr/>
          <p:nvPr/>
        </p:nvSpPr>
        <p:spPr>
          <a:xfrm>
            <a:off x="4810700" y="3484725"/>
            <a:ext cx="3297000" cy="754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職員：我週休二日可以休息嗎？</a:t>
            </a:r>
            <a:endParaRPr sz="1800"/>
          </a:p>
        </p:txBody>
      </p:sp>
      <p:sp>
        <p:nvSpPr>
          <p:cNvPr id="1727" name="Google Shape;1727;p104"/>
          <p:cNvSpPr/>
          <p:nvPr/>
        </p:nvSpPr>
        <p:spPr>
          <a:xfrm>
            <a:off x="4810688" y="4365075"/>
            <a:ext cx="3297000" cy="509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進入公司後：</a:t>
            </a:r>
            <a:endParaRPr sz="1800"/>
          </a:p>
        </p:txBody>
      </p:sp>
      <p:sp>
        <p:nvSpPr>
          <p:cNvPr id="1728" name="Google Shape;1728;p104"/>
          <p:cNvSpPr txBox="1"/>
          <p:nvPr/>
        </p:nvSpPr>
        <p:spPr>
          <a:xfrm rot="5400000">
            <a:off x="327908" y="930975"/>
            <a:ext cx="10965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BERT</a:t>
            </a:r>
            <a:endParaRPr b="1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2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p10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BERT：</a:t>
            </a:r>
            <a:r>
              <a:rPr lang="en"/>
              <a:t>模型建立</a:t>
            </a:r>
            <a:endParaRPr/>
          </a:p>
        </p:txBody>
      </p:sp>
      <p:sp>
        <p:nvSpPr>
          <p:cNvPr id="1734" name="Google Shape;1734;p10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35" name="Google Shape;1735;p105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736" name="Google Shape;1736;p105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自動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737" name="Google Shape;1737;p105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738" name="Google Shape;1738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9450" y="1071025"/>
            <a:ext cx="6814350" cy="3920074"/>
          </a:xfrm>
          <a:prstGeom prst="rect">
            <a:avLst/>
          </a:prstGeom>
          <a:noFill/>
          <a:ln>
            <a:noFill/>
          </a:ln>
        </p:spPr>
      </p:pic>
      <p:sp>
        <p:nvSpPr>
          <p:cNvPr id="1739" name="Google Shape;1739;p105"/>
          <p:cNvSpPr/>
          <p:nvPr/>
        </p:nvSpPr>
        <p:spPr>
          <a:xfrm>
            <a:off x="413575" y="1780225"/>
            <a:ext cx="1725300" cy="676800"/>
          </a:xfrm>
          <a:prstGeom prst="wedgeRoundRectCallout">
            <a:avLst>
              <a:gd fmla="val 35840" name="adj1"/>
              <a:gd fmla="val 6749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Transformer</a:t>
            </a:r>
            <a:endParaRPr sz="19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40" name="Google Shape;1740;p105"/>
          <p:cNvSpPr/>
          <p:nvPr/>
        </p:nvSpPr>
        <p:spPr>
          <a:xfrm>
            <a:off x="6408150" y="1071025"/>
            <a:ext cx="1725300" cy="676800"/>
          </a:xfrm>
          <a:prstGeom prst="wedgeRoundRectCallout">
            <a:avLst>
              <a:gd fmla="val -77402" name="adj1"/>
              <a:gd fmla="val -923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Attention</a:t>
            </a:r>
            <a:endParaRPr sz="19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4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p10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BERT：預</a:t>
            </a:r>
            <a:r>
              <a:rPr lang="en"/>
              <a:t>訓練</a:t>
            </a:r>
            <a:r>
              <a:rPr lang="en"/>
              <a:t> (pre-training)</a:t>
            </a:r>
            <a:endParaRPr/>
          </a:p>
        </p:txBody>
      </p:sp>
      <p:sp>
        <p:nvSpPr>
          <p:cNvPr id="1746" name="Google Shape;1746;p10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47" name="Google Shape;1747;p106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748" name="Google Shape;1748;p106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749" name="Google Shape;1749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926" y="2089825"/>
            <a:ext cx="1817925" cy="1658824"/>
          </a:xfrm>
          <a:prstGeom prst="rect">
            <a:avLst/>
          </a:prstGeom>
          <a:noFill/>
          <a:ln>
            <a:noFill/>
          </a:ln>
        </p:spPr>
      </p:pic>
      <p:sp>
        <p:nvSpPr>
          <p:cNvPr id="1750" name="Google Shape;1750;p106"/>
          <p:cNvSpPr/>
          <p:nvPr/>
        </p:nvSpPr>
        <p:spPr>
          <a:xfrm>
            <a:off x="527500" y="3628400"/>
            <a:ext cx="2128800" cy="7635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維基百科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51" name="Google Shape;1751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4575" y="1855925"/>
            <a:ext cx="1914699" cy="1772474"/>
          </a:xfrm>
          <a:prstGeom prst="rect">
            <a:avLst/>
          </a:prstGeom>
          <a:noFill/>
          <a:ln>
            <a:noFill/>
          </a:ln>
        </p:spPr>
      </p:pic>
      <p:sp>
        <p:nvSpPr>
          <p:cNvPr id="1752" name="Google Shape;1752;p106"/>
          <p:cNvSpPr/>
          <p:nvPr/>
        </p:nvSpPr>
        <p:spPr>
          <a:xfrm>
            <a:off x="3345125" y="3628400"/>
            <a:ext cx="2573700" cy="763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BERT預訓練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53" name="Google Shape;1753;p106"/>
          <p:cNvSpPr/>
          <p:nvPr/>
        </p:nvSpPr>
        <p:spPr>
          <a:xfrm flipH="1">
            <a:off x="2625150" y="2604700"/>
            <a:ext cx="8082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54" name="Google Shape;1754;p106"/>
          <p:cNvPicPr preferRelativeResize="0"/>
          <p:nvPr/>
        </p:nvPicPr>
        <p:blipFill rotWithShape="1">
          <a:blip r:embed="rId5">
            <a:alphaModFix/>
          </a:blip>
          <a:srcRect b="7433" l="0" r="0" t="0"/>
          <a:stretch/>
        </p:blipFill>
        <p:spPr>
          <a:xfrm>
            <a:off x="6607550" y="1238899"/>
            <a:ext cx="1889075" cy="238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5" name="Google Shape;1755;p106"/>
          <p:cNvSpPr/>
          <p:nvPr/>
        </p:nvSpPr>
        <p:spPr>
          <a:xfrm>
            <a:off x="6142600" y="3628400"/>
            <a:ext cx="2819100" cy="763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BERT通用模型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56" name="Google Shape;1756;p106"/>
          <p:cNvSpPr/>
          <p:nvPr/>
        </p:nvSpPr>
        <p:spPr>
          <a:xfrm flipH="1">
            <a:off x="5830500" y="2604700"/>
            <a:ext cx="8082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7" name="Google Shape;1757;p106"/>
          <p:cNvSpPr txBox="1"/>
          <p:nvPr/>
        </p:nvSpPr>
        <p:spPr>
          <a:xfrm rot="5400000">
            <a:off x="327908" y="930975"/>
            <a:ext cx="10965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BERT</a:t>
            </a:r>
            <a:endParaRPr b="1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p10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BERT：</a:t>
            </a:r>
            <a:r>
              <a:rPr lang="en"/>
              <a:t>使用</a:t>
            </a:r>
            <a:endParaRPr/>
          </a:p>
        </p:txBody>
      </p:sp>
      <p:sp>
        <p:nvSpPr>
          <p:cNvPr id="1763" name="Google Shape;1763;p10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64" name="Google Shape;1764;p107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765" name="Google Shape;1765;p107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766" name="Google Shape;1766;p107"/>
          <p:cNvPicPr preferRelativeResize="0"/>
          <p:nvPr/>
        </p:nvPicPr>
        <p:blipFill rotWithShape="1">
          <a:blip r:embed="rId3">
            <a:alphaModFix/>
          </a:blip>
          <a:srcRect b="7433" l="0" r="0" t="0"/>
          <a:stretch/>
        </p:blipFill>
        <p:spPr>
          <a:xfrm>
            <a:off x="3210625" y="1238899"/>
            <a:ext cx="1889075" cy="238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7" name="Google Shape;1767;p107"/>
          <p:cNvSpPr/>
          <p:nvPr/>
        </p:nvSpPr>
        <p:spPr>
          <a:xfrm>
            <a:off x="2804875" y="3765675"/>
            <a:ext cx="2700600" cy="763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BERT</a:t>
            </a:r>
            <a:r>
              <a:rPr lang="en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通用模型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68" name="Google Shape;1768;p107"/>
          <p:cNvSpPr/>
          <p:nvPr/>
        </p:nvSpPr>
        <p:spPr>
          <a:xfrm flipH="1">
            <a:off x="2433575" y="2604700"/>
            <a:ext cx="8082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9" name="Google Shape;1769;p107"/>
          <p:cNvSpPr/>
          <p:nvPr/>
        </p:nvSpPr>
        <p:spPr>
          <a:xfrm>
            <a:off x="618025" y="1827975"/>
            <a:ext cx="1516800" cy="1937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蘇有朋要結婚了，但網友覺得他還是和林心如比較合適</a:t>
            </a:r>
            <a:endParaRPr sz="1800"/>
          </a:p>
        </p:txBody>
      </p:sp>
      <p:sp>
        <p:nvSpPr>
          <p:cNvPr id="1770" name="Google Shape;1770;p107"/>
          <p:cNvSpPr/>
          <p:nvPr/>
        </p:nvSpPr>
        <p:spPr>
          <a:xfrm>
            <a:off x="268475" y="3765675"/>
            <a:ext cx="2128800" cy="7635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輸入文本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71" name="Google Shape;1771;p107"/>
          <p:cNvSpPr/>
          <p:nvPr/>
        </p:nvSpPr>
        <p:spPr>
          <a:xfrm>
            <a:off x="5857200" y="1827975"/>
            <a:ext cx="2912700" cy="1937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tokens_tensors.shape   = torch.Size([64, 63]) 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tensor([[ 101, 5722, 3300,  ...,    0,    0,    0],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      [ 101, 4255, 3160,  ..., 8013,  102,    0],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      [ 101,  711, 2506,  ..., 8013,  102,    0],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      ...,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      [ 101,  671, 2157,  ...,    0,    0,    0],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      [ 101, 1380,  677,  ...,    0,    0,    0],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      [ 101, 2458, 1853,  ...,    0,    0,    0]])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772" name="Google Shape;1772;p107"/>
          <p:cNvSpPr/>
          <p:nvPr/>
        </p:nvSpPr>
        <p:spPr>
          <a:xfrm>
            <a:off x="6205500" y="3765675"/>
            <a:ext cx="2128800" cy="7635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語義</a:t>
            </a:r>
            <a:r>
              <a:rPr lang="en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向量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73" name="Google Shape;1773;p107"/>
          <p:cNvSpPr/>
          <p:nvPr/>
        </p:nvSpPr>
        <p:spPr>
          <a:xfrm flipH="1">
            <a:off x="5186650" y="2604700"/>
            <a:ext cx="8082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4" name="Google Shape;1774;p107"/>
          <p:cNvSpPr txBox="1"/>
          <p:nvPr/>
        </p:nvSpPr>
        <p:spPr>
          <a:xfrm rot="5400000">
            <a:off x="327908" y="930975"/>
            <a:ext cx="10965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BERT</a:t>
            </a:r>
            <a:endParaRPr b="1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8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108"/>
          <p:cNvSpPr/>
          <p:nvPr/>
        </p:nvSpPr>
        <p:spPr>
          <a:xfrm>
            <a:off x="1369050" y="2285175"/>
            <a:ext cx="2912700" cy="1576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780" name="Google Shape;1780;p10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從Word2Vec到BERT</a:t>
            </a:r>
            <a:endParaRPr/>
          </a:p>
        </p:txBody>
      </p:sp>
      <p:sp>
        <p:nvSpPr>
          <p:cNvPr id="1781" name="Google Shape;1781;p108"/>
          <p:cNvSpPr txBox="1"/>
          <p:nvPr>
            <p:ph idx="1" type="body"/>
          </p:nvPr>
        </p:nvSpPr>
        <p:spPr>
          <a:xfrm>
            <a:off x="1303800" y="3950350"/>
            <a:ext cx="3047700" cy="10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文字</a:t>
            </a:r>
            <a:r>
              <a:rPr lang="en"/>
              <a:t>在前後文中的定位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(前後文脈絡)</a:t>
            </a:r>
            <a:endParaRPr/>
          </a:p>
        </p:txBody>
      </p:sp>
      <p:sp>
        <p:nvSpPr>
          <p:cNvPr id="1782" name="Google Shape;1782;p10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83" name="Google Shape;1783;p108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784" name="Google Shape;1784;p108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自動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785" name="Google Shape;1785;p108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786" name="Google Shape;1786;p108"/>
          <p:cNvSpPr/>
          <p:nvPr/>
        </p:nvSpPr>
        <p:spPr>
          <a:xfrm>
            <a:off x="5400000" y="2285175"/>
            <a:ext cx="2912700" cy="1576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tokens_tensors.shape   = torch.Size([64, 63]) 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tensor([[ 101, 5722, 3300,  ...,    0,    0,    0],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      [ 101, 4255, 3160,  ..., 8013,  102,    0],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      [ 101,  711, 2506,  ..., 8013,  102,    0],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      ...,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      [ 101,  671, 2157,  ...,    0,    0,    0],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      [ 101, 1380,  677,  ...,    0,    0,    0],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      [ 101, 2458, 1853,  ...,    0,    0,    0]])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787" name="Google Shape;1787;p108"/>
          <p:cNvSpPr/>
          <p:nvPr/>
        </p:nvSpPr>
        <p:spPr>
          <a:xfrm>
            <a:off x="5791950" y="1573400"/>
            <a:ext cx="2128800" cy="763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BERT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88" name="Google Shape;1788;p108"/>
          <p:cNvPicPr preferRelativeResize="0"/>
          <p:nvPr/>
        </p:nvPicPr>
        <p:blipFill rotWithShape="1">
          <a:blip r:embed="rId3">
            <a:alphaModFix/>
          </a:blip>
          <a:srcRect b="57123" l="68366" r="5168" t="26481"/>
          <a:stretch/>
        </p:blipFill>
        <p:spPr>
          <a:xfrm>
            <a:off x="1896601" y="2817950"/>
            <a:ext cx="1857576" cy="51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9" name="Google Shape;1789;p108"/>
          <p:cNvSpPr/>
          <p:nvPr/>
        </p:nvSpPr>
        <p:spPr>
          <a:xfrm>
            <a:off x="1761013" y="1624550"/>
            <a:ext cx="2128800" cy="7635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Word2vec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90" name="Google Shape;1790;p108"/>
          <p:cNvSpPr txBox="1"/>
          <p:nvPr>
            <p:ph idx="1" type="body"/>
          </p:nvPr>
        </p:nvSpPr>
        <p:spPr>
          <a:xfrm>
            <a:off x="5332500" y="3950350"/>
            <a:ext cx="3047700" cy="10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句子</a:t>
            </a:r>
            <a:r>
              <a:rPr lang="en"/>
              <a:t>在整體文本中的定位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一段文本</a:t>
            </a:r>
            <a:r>
              <a:rPr lang="en"/>
              <a:t>在整體文本的</a:t>
            </a:r>
            <a:r>
              <a:rPr lang="en"/>
              <a:t>定位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(寫作風格)</a:t>
            </a:r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4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Google Shape;1795;p109"/>
          <p:cNvSpPr/>
          <p:nvPr/>
        </p:nvSpPr>
        <p:spPr>
          <a:xfrm>
            <a:off x="5385875" y="0"/>
            <a:ext cx="3758100" cy="5143500"/>
          </a:xfrm>
          <a:prstGeom prst="rect">
            <a:avLst/>
          </a:prstGeom>
          <a:solidFill>
            <a:srgbClr val="18497B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96" name="Google Shape;1796;p10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797" name="Google Shape;1797;p109"/>
          <p:cNvSpPr txBox="1"/>
          <p:nvPr/>
        </p:nvSpPr>
        <p:spPr>
          <a:xfrm>
            <a:off x="5538425" y="2288550"/>
            <a:ext cx="34530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查Google完之後</a:t>
            </a:r>
            <a:endParaRPr b="1"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總之擺出</a:t>
            </a:r>
            <a:r>
              <a:rPr b="1" lang="en" sz="290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我懂了</a:t>
            </a:r>
            <a:r>
              <a:rPr b="1" lang="en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的表情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98" name="Google Shape;1798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38586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2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p110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Section 3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比較預測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/>
              <a:t>「A跟B有什麼不同？」</a:t>
            </a:r>
            <a:endParaRPr sz="2400"/>
          </a:p>
        </p:txBody>
      </p:sp>
      <p:sp>
        <p:nvSpPr>
          <p:cNvPr id="1804" name="Google Shape;1804;p11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8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p111"/>
          <p:cNvSpPr/>
          <p:nvPr/>
        </p:nvSpPr>
        <p:spPr>
          <a:xfrm>
            <a:off x="852113" y="1434950"/>
            <a:ext cx="1717200" cy="842400"/>
          </a:xfrm>
          <a:prstGeom prst="wedgeRoundRectCallout">
            <a:avLst>
              <a:gd fmla="val 7613" name="adj1"/>
              <a:gd fmla="val 76905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我</a:t>
            </a:r>
            <a:r>
              <a:rPr lang="en" sz="1600"/>
              <a:t>懷疑你們根本就是</a:t>
            </a:r>
            <a:r>
              <a:rPr b="1" lang="en" sz="1600">
                <a:solidFill>
                  <a:srgbClr val="FF0000"/>
                </a:solidFill>
              </a:rPr>
              <a:t>不同類型</a:t>
            </a:r>
            <a:endParaRPr b="1" sz="2400">
              <a:solidFill>
                <a:srgbClr val="FF0000"/>
              </a:solidFill>
            </a:endParaRPr>
          </a:p>
        </p:txBody>
      </p:sp>
      <p:pic>
        <p:nvPicPr>
          <p:cNvPr id="1810" name="Google Shape;1810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534" y="2128613"/>
            <a:ext cx="1717225" cy="2264476"/>
          </a:xfrm>
          <a:prstGeom prst="rect">
            <a:avLst/>
          </a:prstGeom>
          <a:noFill/>
          <a:ln>
            <a:noFill/>
          </a:ln>
        </p:spPr>
      </p:pic>
      <p:sp>
        <p:nvSpPr>
          <p:cNvPr id="1811" name="Google Shape;1811;p11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從總覽描述到</a:t>
            </a:r>
            <a:r>
              <a:rPr lang="en"/>
              <a:t>比較預測 (1/2)</a:t>
            </a:r>
            <a:endParaRPr/>
          </a:p>
        </p:txBody>
      </p:sp>
      <p:sp>
        <p:nvSpPr>
          <p:cNvPr id="1812" name="Google Shape;1812;p11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pic>
        <p:nvPicPr>
          <p:cNvPr id="1813" name="Google Shape;1813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2350" y="2350088"/>
            <a:ext cx="1196325" cy="11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4" name="Google Shape;1814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7387" y="2350088"/>
            <a:ext cx="1196325" cy="1196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5" name="Google Shape;1815;p111"/>
          <p:cNvGrpSpPr/>
          <p:nvPr/>
        </p:nvGrpSpPr>
        <p:grpSpPr>
          <a:xfrm flipH="1">
            <a:off x="4686113" y="2350088"/>
            <a:ext cx="458125" cy="404400"/>
            <a:chOff x="2603600" y="2602875"/>
            <a:chExt cx="458125" cy="404400"/>
          </a:xfrm>
        </p:grpSpPr>
        <p:sp>
          <p:nvSpPr>
            <p:cNvPr id="1816" name="Google Shape;1816;p111"/>
            <p:cNvSpPr/>
            <p:nvPr/>
          </p:nvSpPr>
          <p:spPr>
            <a:xfrm>
              <a:off x="2603600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7" name="Google Shape;1817;p111"/>
            <p:cNvSpPr/>
            <p:nvPr/>
          </p:nvSpPr>
          <p:spPr>
            <a:xfrm>
              <a:off x="2700800" y="2692825"/>
              <a:ext cx="121200" cy="224400"/>
            </a:xfrm>
            <a:prstGeom prst="ellipse">
              <a:avLst/>
            </a:prstGeom>
            <a:solidFill>
              <a:srgbClr val="1F497D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8" name="Google Shape;1818;p111"/>
            <p:cNvSpPr/>
            <p:nvPr/>
          </p:nvSpPr>
          <p:spPr>
            <a:xfrm>
              <a:off x="2843325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9" name="Google Shape;1819;p111"/>
            <p:cNvSpPr/>
            <p:nvPr/>
          </p:nvSpPr>
          <p:spPr>
            <a:xfrm>
              <a:off x="2940525" y="2692825"/>
              <a:ext cx="121200" cy="224400"/>
            </a:xfrm>
            <a:prstGeom prst="ellipse">
              <a:avLst/>
            </a:prstGeom>
            <a:solidFill>
              <a:srgbClr val="1F497D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20" name="Google Shape;1820;p111"/>
          <p:cNvGrpSpPr/>
          <p:nvPr/>
        </p:nvGrpSpPr>
        <p:grpSpPr>
          <a:xfrm flipH="1">
            <a:off x="5547913" y="2350088"/>
            <a:ext cx="458125" cy="404400"/>
            <a:chOff x="2603600" y="2602875"/>
            <a:chExt cx="458125" cy="404400"/>
          </a:xfrm>
        </p:grpSpPr>
        <p:sp>
          <p:nvSpPr>
            <p:cNvPr id="1821" name="Google Shape;1821;p111"/>
            <p:cNvSpPr/>
            <p:nvPr/>
          </p:nvSpPr>
          <p:spPr>
            <a:xfrm>
              <a:off x="2603600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2" name="Google Shape;1822;p111"/>
            <p:cNvSpPr/>
            <p:nvPr/>
          </p:nvSpPr>
          <p:spPr>
            <a:xfrm>
              <a:off x="2700800" y="2692825"/>
              <a:ext cx="121200" cy="224400"/>
            </a:xfrm>
            <a:prstGeom prst="ellipse">
              <a:avLst/>
            </a:prstGeom>
            <a:solidFill>
              <a:srgbClr val="1F497D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3" name="Google Shape;1823;p111"/>
            <p:cNvSpPr/>
            <p:nvPr/>
          </p:nvSpPr>
          <p:spPr>
            <a:xfrm>
              <a:off x="2843325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4" name="Google Shape;1824;p111"/>
            <p:cNvSpPr/>
            <p:nvPr/>
          </p:nvSpPr>
          <p:spPr>
            <a:xfrm>
              <a:off x="2940525" y="2692825"/>
              <a:ext cx="121200" cy="224400"/>
            </a:xfrm>
            <a:prstGeom prst="ellipse">
              <a:avLst/>
            </a:prstGeom>
            <a:solidFill>
              <a:srgbClr val="1F497D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825" name="Google Shape;1825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1737" y="2350088"/>
            <a:ext cx="1196325" cy="1196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26" name="Google Shape;1826;p111"/>
          <p:cNvGrpSpPr/>
          <p:nvPr/>
        </p:nvGrpSpPr>
        <p:grpSpPr>
          <a:xfrm>
            <a:off x="3020738" y="2350088"/>
            <a:ext cx="458125" cy="404400"/>
            <a:chOff x="2603600" y="2602875"/>
            <a:chExt cx="458125" cy="404400"/>
          </a:xfrm>
        </p:grpSpPr>
        <p:sp>
          <p:nvSpPr>
            <p:cNvPr id="1827" name="Google Shape;1827;p111"/>
            <p:cNvSpPr/>
            <p:nvPr/>
          </p:nvSpPr>
          <p:spPr>
            <a:xfrm>
              <a:off x="2603600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8" name="Google Shape;1828;p111"/>
            <p:cNvSpPr/>
            <p:nvPr/>
          </p:nvSpPr>
          <p:spPr>
            <a:xfrm>
              <a:off x="2700800" y="2692825"/>
              <a:ext cx="121200" cy="224400"/>
            </a:xfrm>
            <a:prstGeom prst="ellipse">
              <a:avLst/>
            </a:prstGeom>
            <a:solidFill>
              <a:srgbClr val="1F497D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9" name="Google Shape;1829;p111"/>
            <p:cNvSpPr/>
            <p:nvPr/>
          </p:nvSpPr>
          <p:spPr>
            <a:xfrm>
              <a:off x="2843325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0" name="Google Shape;1830;p111"/>
            <p:cNvSpPr/>
            <p:nvPr/>
          </p:nvSpPr>
          <p:spPr>
            <a:xfrm>
              <a:off x="2940525" y="2692825"/>
              <a:ext cx="121200" cy="224400"/>
            </a:xfrm>
            <a:prstGeom prst="ellipse">
              <a:avLst/>
            </a:prstGeom>
            <a:solidFill>
              <a:srgbClr val="1F497D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831" name="Google Shape;1831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9062" y="2350088"/>
            <a:ext cx="1196325" cy="1196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2" name="Google Shape;1832;p111"/>
          <p:cNvGrpSpPr/>
          <p:nvPr/>
        </p:nvGrpSpPr>
        <p:grpSpPr>
          <a:xfrm>
            <a:off x="3748063" y="2350088"/>
            <a:ext cx="458125" cy="404400"/>
            <a:chOff x="2603600" y="2602875"/>
            <a:chExt cx="458125" cy="404400"/>
          </a:xfrm>
        </p:grpSpPr>
        <p:sp>
          <p:nvSpPr>
            <p:cNvPr id="1833" name="Google Shape;1833;p111"/>
            <p:cNvSpPr/>
            <p:nvPr/>
          </p:nvSpPr>
          <p:spPr>
            <a:xfrm>
              <a:off x="2603600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4" name="Google Shape;1834;p111"/>
            <p:cNvSpPr/>
            <p:nvPr/>
          </p:nvSpPr>
          <p:spPr>
            <a:xfrm>
              <a:off x="2700800" y="2692825"/>
              <a:ext cx="121200" cy="224400"/>
            </a:xfrm>
            <a:prstGeom prst="ellipse">
              <a:avLst/>
            </a:prstGeom>
            <a:solidFill>
              <a:srgbClr val="1F497D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5" name="Google Shape;1835;p111"/>
            <p:cNvSpPr/>
            <p:nvPr/>
          </p:nvSpPr>
          <p:spPr>
            <a:xfrm>
              <a:off x="2843325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6" name="Google Shape;1836;p111"/>
            <p:cNvSpPr/>
            <p:nvPr/>
          </p:nvSpPr>
          <p:spPr>
            <a:xfrm>
              <a:off x="2940525" y="2692825"/>
              <a:ext cx="121200" cy="224400"/>
            </a:xfrm>
            <a:prstGeom prst="ellipse">
              <a:avLst/>
            </a:prstGeom>
            <a:solidFill>
              <a:srgbClr val="1F497D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37" name="Google Shape;1837;p111"/>
          <p:cNvGrpSpPr/>
          <p:nvPr/>
        </p:nvGrpSpPr>
        <p:grpSpPr>
          <a:xfrm rot="899960">
            <a:off x="2724697" y="3870976"/>
            <a:ext cx="597745" cy="332390"/>
            <a:chOff x="1123513" y="3781450"/>
            <a:chExt cx="597763" cy="332400"/>
          </a:xfrm>
        </p:grpSpPr>
        <p:sp>
          <p:nvSpPr>
            <p:cNvPr id="1838" name="Google Shape;1838;p111"/>
            <p:cNvSpPr/>
            <p:nvPr/>
          </p:nvSpPr>
          <p:spPr>
            <a:xfrm>
              <a:off x="1128775" y="3781450"/>
              <a:ext cx="592500" cy="332400"/>
            </a:xfrm>
            <a:prstGeom prst="foldedCorner">
              <a:avLst>
                <a:gd fmla="val 27420" name="adj"/>
              </a:avLst>
            </a:prstGeom>
            <a:solidFill>
              <a:srgbClr val="FFFF00"/>
            </a:solidFill>
            <a:ln cap="flat" cmpd="sng" w="19050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dk2"/>
                </a:solidFill>
              </a:endParaRPr>
            </a:p>
          </p:txBody>
        </p:sp>
        <p:sp>
          <p:nvSpPr>
            <p:cNvPr id="1839" name="Google Shape;1839;p111"/>
            <p:cNvSpPr txBox="1"/>
            <p:nvPr/>
          </p:nvSpPr>
          <p:spPr>
            <a:xfrm>
              <a:off x="1123513" y="3841975"/>
              <a:ext cx="548700" cy="21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2"/>
                  </a:solidFill>
                </a:rPr>
                <a:t>A類</a:t>
              </a:r>
              <a:endParaRPr sz="1600">
                <a:solidFill>
                  <a:schemeClr val="dk2"/>
                </a:solidFill>
              </a:endParaRPr>
            </a:p>
          </p:txBody>
        </p:sp>
      </p:grpSp>
      <p:grpSp>
        <p:nvGrpSpPr>
          <p:cNvPr id="1840" name="Google Shape;1840;p111"/>
          <p:cNvGrpSpPr/>
          <p:nvPr/>
        </p:nvGrpSpPr>
        <p:grpSpPr>
          <a:xfrm rot="899960">
            <a:off x="3587897" y="3870976"/>
            <a:ext cx="597745" cy="332390"/>
            <a:chOff x="1123513" y="3781450"/>
            <a:chExt cx="597763" cy="332400"/>
          </a:xfrm>
        </p:grpSpPr>
        <p:sp>
          <p:nvSpPr>
            <p:cNvPr id="1841" name="Google Shape;1841;p111"/>
            <p:cNvSpPr/>
            <p:nvPr/>
          </p:nvSpPr>
          <p:spPr>
            <a:xfrm>
              <a:off x="1128775" y="3781450"/>
              <a:ext cx="592500" cy="332400"/>
            </a:xfrm>
            <a:prstGeom prst="foldedCorner">
              <a:avLst>
                <a:gd fmla="val 27420" name="adj"/>
              </a:avLst>
            </a:prstGeom>
            <a:solidFill>
              <a:srgbClr val="FFFF00"/>
            </a:solidFill>
            <a:ln cap="flat" cmpd="sng" w="19050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dk2"/>
                </a:solidFill>
              </a:endParaRPr>
            </a:p>
          </p:txBody>
        </p:sp>
        <p:sp>
          <p:nvSpPr>
            <p:cNvPr id="1842" name="Google Shape;1842;p111"/>
            <p:cNvSpPr txBox="1"/>
            <p:nvPr/>
          </p:nvSpPr>
          <p:spPr>
            <a:xfrm>
              <a:off x="1123513" y="3841975"/>
              <a:ext cx="548700" cy="21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2"/>
                  </a:solidFill>
                </a:rPr>
                <a:t>A類</a:t>
              </a:r>
              <a:endParaRPr sz="1600">
                <a:solidFill>
                  <a:schemeClr val="dk2"/>
                </a:solidFill>
              </a:endParaRPr>
            </a:p>
          </p:txBody>
        </p:sp>
      </p:grpSp>
      <p:grpSp>
        <p:nvGrpSpPr>
          <p:cNvPr id="1843" name="Google Shape;1843;p111"/>
          <p:cNvGrpSpPr/>
          <p:nvPr/>
        </p:nvGrpSpPr>
        <p:grpSpPr>
          <a:xfrm rot="899960">
            <a:off x="4805722" y="3870976"/>
            <a:ext cx="597745" cy="332390"/>
            <a:chOff x="1123513" y="3781450"/>
            <a:chExt cx="597763" cy="332400"/>
          </a:xfrm>
        </p:grpSpPr>
        <p:sp>
          <p:nvSpPr>
            <p:cNvPr id="1844" name="Google Shape;1844;p111"/>
            <p:cNvSpPr/>
            <p:nvPr/>
          </p:nvSpPr>
          <p:spPr>
            <a:xfrm>
              <a:off x="1128775" y="3781450"/>
              <a:ext cx="592500" cy="332400"/>
            </a:xfrm>
            <a:prstGeom prst="foldedCorner">
              <a:avLst>
                <a:gd fmla="val 27420" name="adj"/>
              </a:avLst>
            </a:prstGeom>
            <a:solidFill>
              <a:srgbClr val="FFFF00"/>
            </a:solidFill>
            <a:ln cap="flat" cmpd="sng" w="19050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dk2"/>
                </a:solidFill>
              </a:endParaRPr>
            </a:p>
          </p:txBody>
        </p:sp>
        <p:sp>
          <p:nvSpPr>
            <p:cNvPr id="1845" name="Google Shape;1845;p111"/>
            <p:cNvSpPr txBox="1"/>
            <p:nvPr/>
          </p:nvSpPr>
          <p:spPr>
            <a:xfrm>
              <a:off x="1123513" y="3841975"/>
              <a:ext cx="548700" cy="21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2"/>
                  </a:solidFill>
                </a:rPr>
                <a:t>B</a:t>
              </a:r>
              <a:r>
                <a:rPr lang="en" sz="1600">
                  <a:solidFill>
                    <a:schemeClr val="dk2"/>
                  </a:solidFill>
                </a:rPr>
                <a:t>類</a:t>
              </a:r>
              <a:endParaRPr sz="1600">
                <a:solidFill>
                  <a:schemeClr val="dk2"/>
                </a:solidFill>
              </a:endParaRPr>
            </a:p>
          </p:txBody>
        </p:sp>
      </p:grpSp>
      <p:grpSp>
        <p:nvGrpSpPr>
          <p:cNvPr id="1846" name="Google Shape;1846;p111"/>
          <p:cNvGrpSpPr/>
          <p:nvPr/>
        </p:nvGrpSpPr>
        <p:grpSpPr>
          <a:xfrm rot="899960">
            <a:off x="5626622" y="3870976"/>
            <a:ext cx="597745" cy="332390"/>
            <a:chOff x="1123513" y="3781450"/>
            <a:chExt cx="597763" cy="332400"/>
          </a:xfrm>
        </p:grpSpPr>
        <p:sp>
          <p:nvSpPr>
            <p:cNvPr id="1847" name="Google Shape;1847;p111"/>
            <p:cNvSpPr/>
            <p:nvPr/>
          </p:nvSpPr>
          <p:spPr>
            <a:xfrm>
              <a:off x="1128775" y="3781450"/>
              <a:ext cx="592500" cy="332400"/>
            </a:xfrm>
            <a:prstGeom prst="foldedCorner">
              <a:avLst>
                <a:gd fmla="val 27420" name="adj"/>
              </a:avLst>
            </a:prstGeom>
            <a:solidFill>
              <a:srgbClr val="FFFF00"/>
            </a:solidFill>
            <a:ln cap="flat" cmpd="sng" w="19050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dk2"/>
                </a:solidFill>
              </a:endParaRPr>
            </a:p>
          </p:txBody>
        </p:sp>
        <p:sp>
          <p:nvSpPr>
            <p:cNvPr id="1848" name="Google Shape;1848;p111"/>
            <p:cNvSpPr txBox="1"/>
            <p:nvPr/>
          </p:nvSpPr>
          <p:spPr>
            <a:xfrm>
              <a:off x="1123513" y="3841975"/>
              <a:ext cx="548700" cy="21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2"/>
                  </a:solidFill>
                </a:rPr>
                <a:t>B</a:t>
              </a:r>
              <a:r>
                <a:rPr lang="en" sz="1600">
                  <a:solidFill>
                    <a:schemeClr val="dk2"/>
                  </a:solidFill>
                </a:rPr>
                <a:t>類</a:t>
              </a:r>
              <a:endParaRPr sz="1600">
                <a:solidFill>
                  <a:schemeClr val="dk2"/>
                </a:solidFill>
              </a:endParaRPr>
            </a:p>
          </p:txBody>
        </p:sp>
      </p:grpSp>
      <p:cxnSp>
        <p:nvCxnSpPr>
          <p:cNvPr id="1849" name="Google Shape;1849;p111"/>
          <p:cNvCxnSpPr/>
          <p:nvPr/>
        </p:nvCxnSpPr>
        <p:spPr>
          <a:xfrm rot="10800000">
            <a:off x="3070099" y="3546426"/>
            <a:ext cx="4200" cy="328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50" name="Google Shape;1850;p111"/>
          <p:cNvCxnSpPr/>
          <p:nvPr/>
        </p:nvCxnSpPr>
        <p:spPr>
          <a:xfrm rot="10800000">
            <a:off x="3899611" y="3546426"/>
            <a:ext cx="4200" cy="328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51" name="Google Shape;1851;p111"/>
          <p:cNvCxnSpPr/>
          <p:nvPr/>
        </p:nvCxnSpPr>
        <p:spPr>
          <a:xfrm rot="10800000">
            <a:off x="5144236" y="3546426"/>
            <a:ext cx="4200" cy="328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52" name="Google Shape;1852;p111"/>
          <p:cNvCxnSpPr/>
          <p:nvPr/>
        </p:nvCxnSpPr>
        <p:spPr>
          <a:xfrm rot="10800000">
            <a:off x="5952386" y="3546426"/>
            <a:ext cx="4200" cy="328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53" name="Google Shape;1853;p111"/>
          <p:cNvSpPr/>
          <p:nvPr/>
        </p:nvSpPr>
        <p:spPr>
          <a:xfrm>
            <a:off x="6884157" y="1872950"/>
            <a:ext cx="1452300" cy="4044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描述總覽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1854" name="Google Shape;1854;p111"/>
          <p:cNvSpPr/>
          <p:nvPr/>
        </p:nvSpPr>
        <p:spPr>
          <a:xfrm>
            <a:off x="6884157" y="3834975"/>
            <a:ext cx="1452300" cy="4044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比較預測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1855" name="Google Shape;1855;p111"/>
          <p:cNvSpPr/>
          <p:nvPr/>
        </p:nvSpPr>
        <p:spPr>
          <a:xfrm flipH="1" rot="-5400000">
            <a:off x="6865538" y="2793810"/>
            <a:ext cx="1404300" cy="524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9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p11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從總覽描述到比較預測(2/2)</a:t>
            </a:r>
            <a:endParaRPr/>
          </a:p>
        </p:txBody>
      </p:sp>
      <p:sp>
        <p:nvSpPr>
          <p:cNvPr id="1861" name="Google Shape;1861;p112"/>
          <p:cNvSpPr txBox="1"/>
          <p:nvPr>
            <p:ph idx="1" type="body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2" name="Google Shape;1862;p11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63" name="Google Shape;1863;p112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客觀分類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/>
              <a:t>版本、區域、作者、時間</a:t>
            </a:r>
            <a:endParaRPr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人工分類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/>
              <a:t>紮根理論編碼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/>
              <a:t>專家判斷</a:t>
            </a:r>
            <a:endParaRPr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機器分類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/>
              <a:t>LDA主題抽取 (機率)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/>
              <a:t>k平均法分群 (相似度)</a:t>
            </a:r>
            <a:endParaRPr/>
          </a:p>
        </p:txBody>
      </p:sp>
      <p:graphicFrame>
        <p:nvGraphicFramePr>
          <p:cNvPr id="1864" name="Google Shape;1864;p112"/>
          <p:cNvGraphicFramePr/>
          <p:nvPr/>
        </p:nvGraphicFramePr>
        <p:xfrm>
          <a:off x="1270875" y="3175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{48D0879F-4173-482A-B24D-7079B7DFDA3F}</a:tableStyleId>
              </a:tblPr>
              <a:tblGrid>
                <a:gridCol w="2887700"/>
                <a:gridCol w="542800"/>
              </a:tblGrid>
              <a:tr h="314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籤文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等第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一山如畫對清江 門裏團圓事事雙 </a:t>
                      </a:r>
                      <a:endParaRPr/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誰料半途分折去 空幃無語對銀缸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下下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一春萬事苦憂煎 夏裏營求始帖然 </a:t>
                      </a:r>
                      <a:endParaRPr/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更遇秋成冬至後 恰如騎鶴與腰纏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中吉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65" name="Google Shape;1865;p112"/>
          <p:cNvGraphicFramePr/>
          <p:nvPr/>
        </p:nvGraphicFramePr>
        <p:xfrm>
          <a:off x="1270875" y="1449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{48D0879F-4173-482A-B24D-7079B7DFDA3F}</a:tableStyleId>
              </a:tblPr>
              <a:tblGrid>
                <a:gridCol w="2887700"/>
              </a:tblGrid>
              <a:tr h="314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籤文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一山如畫對清江 門裏團圓事事雙 </a:t>
                      </a:r>
                      <a:endParaRPr/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誰料半途分折去 空幃無語對銀缸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一春萬事苦憂煎 夏裏營求始帖然 </a:t>
                      </a:r>
                      <a:endParaRPr/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更遇秋成冬至後 恰如騎鶴與腰纏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</a:tbl>
          </a:graphicData>
        </a:graphic>
      </p:graphicFrame>
      <p:sp>
        <p:nvSpPr>
          <p:cNvPr id="1866" name="Google Shape;1866;p112"/>
          <p:cNvSpPr/>
          <p:nvPr/>
        </p:nvSpPr>
        <p:spPr>
          <a:xfrm>
            <a:off x="277349" y="1388538"/>
            <a:ext cx="1098900" cy="4044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描述總覽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1867" name="Google Shape;1867;p112"/>
          <p:cNvSpPr/>
          <p:nvPr/>
        </p:nvSpPr>
        <p:spPr>
          <a:xfrm>
            <a:off x="277349" y="3124513"/>
            <a:ext cx="1098900" cy="4044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比較預測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1868" name="Google Shape;1868;p112"/>
          <p:cNvSpPr/>
          <p:nvPr/>
        </p:nvSpPr>
        <p:spPr>
          <a:xfrm flipH="1" rot="-5400000">
            <a:off x="227250" y="2164200"/>
            <a:ext cx="1113900" cy="524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9" name="Google Shape;1869;p112"/>
          <p:cNvSpPr/>
          <p:nvPr/>
        </p:nvSpPr>
        <p:spPr>
          <a:xfrm>
            <a:off x="4136850" y="2446450"/>
            <a:ext cx="870300" cy="578400"/>
          </a:xfrm>
          <a:prstGeom prst="wedgeRoundRectCallout">
            <a:avLst>
              <a:gd fmla="val -27511" name="adj1"/>
              <a:gd fmla="val 8138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分類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標籤</a:t>
            </a:r>
            <a:endParaRPr b="1"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3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Google Shape;1874;p11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比較預測</a:t>
            </a:r>
            <a:endParaRPr/>
          </a:p>
        </p:txBody>
      </p:sp>
      <p:sp>
        <p:nvSpPr>
          <p:cNvPr id="1875" name="Google Shape;1875;p11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876" name="Google Shape;1876;p113"/>
          <p:cNvGrpSpPr/>
          <p:nvPr/>
        </p:nvGrpSpPr>
        <p:grpSpPr>
          <a:xfrm>
            <a:off x="634924" y="1791314"/>
            <a:ext cx="7300911" cy="731700"/>
            <a:chOff x="710674" y="1323164"/>
            <a:chExt cx="7300911" cy="731700"/>
          </a:xfrm>
        </p:grpSpPr>
        <p:sp>
          <p:nvSpPr>
            <p:cNvPr id="1877" name="Google Shape;1877;p113"/>
            <p:cNvSpPr txBox="1"/>
            <p:nvPr/>
          </p:nvSpPr>
          <p:spPr>
            <a:xfrm>
              <a:off x="710674" y="1373350"/>
              <a:ext cx="20043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400">
                  <a:solidFill>
                    <a:srgbClr val="08563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1</a:t>
              </a:r>
              <a:endParaRPr sz="4400">
                <a:solidFill>
                  <a:srgbClr val="08563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878" name="Google Shape;1878;p113"/>
            <p:cNvSpPr/>
            <p:nvPr/>
          </p:nvSpPr>
          <p:spPr>
            <a:xfrm>
              <a:off x="2789785" y="1323164"/>
              <a:ext cx="5221800" cy="731700"/>
            </a:xfrm>
            <a:prstGeom prst="rect">
              <a:avLst/>
            </a:prstGeom>
            <a:solidFill>
              <a:srgbClr val="08563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9" name="Google Shape;1879;p113"/>
            <p:cNvSpPr txBox="1"/>
            <p:nvPr/>
          </p:nvSpPr>
          <p:spPr>
            <a:xfrm>
              <a:off x="2914389" y="1407440"/>
              <a:ext cx="4765800" cy="57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顯性特徵的差異比較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80" name="Google Shape;1880;p113"/>
          <p:cNvGrpSpPr/>
          <p:nvPr/>
        </p:nvGrpSpPr>
        <p:grpSpPr>
          <a:xfrm>
            <a:off x="917578" y="2675675"/>
            <a:ext cx="6656760" cy="731700"/>
            <a:chOff x="993328" y="2207525"/>
            <a:chExt cx="6656760" cy="731700"/>
          </a:xfrm>
        </p:grpSpPr>
        <p:sp>
          <p:nvSpPr>
            <p:cNvPr id="1881" name="Google Shape;1881;p113"/>
            <p:cNvSpPr txBox="1"/>
            <p:nvPr/>
          </p:nvSpPr>
          <p:spPr>
            <a:xfrm>
              <a:off x="993328" y="2257725"/>
              <a:ext cx="17220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400">
                  <a:solidFill>
                    <a:srgbClr val="0B7140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2</a:t>
              </a:r>
              <a:endParaRPr sz="4400">
                <a:solidFill>
                  <a:srgbClr val="0B7140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882" name="Google Shape;1882;p113"/>
            <p:cNvSpPr/>
            <p:nvPr/>
          </p:nvSpPr>
          <p:spPr>
            <a:xfrm>
              <a:off x="2789787" y="2207525"/>
              <a:ext cx="4860300" cy="731700"/>
            </a:xfrm>
            <a:prstGeom prst="rect">
              <a:avLst/>
            </a:prstGeom>
            <a:solidFill>
              <a:srgbClr val="0B714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3" name="Google Shape;1883;p113"/>
            <p:cNvSpPr txBox="1"/>
            <p:nvPr/>
          </p:nvSpPr>
          <p:spPr>
            <a:xfrm>
              <a:off x="2914374" y="2414100"/>
              <a:ext cx="46239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利用顯性特徵的</a:t>
              </a: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自動分類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84" name="Google Shape;1884;p113"/>
          <p:cNvGrpSpPr/>
          <p:nvPr/>
        </p:nvGrpSpPr>
        <p:grpSpPr>
          <a:xfrm>
            <a:off x="679355" y="3556775"/>
            <a:ext cx="6532283" cy="731700"/>
            <a:chOff x="755105" y="3088625"/>
            <a:chExt cx="6532283" cy="731700"/>
          </a:xfrm>
        </p:grpSpPr>
        <p:sp>
          <p:nvSpPr>
            <p:cNvPr id="1885" name="Google Shape;1885;p113"/>
            <p:cNvSpPr txBox="1"/>
            <p:nvPr/>
          </p:nvSpPr>
          <p:spPr>
            <a:xfrm>
              <a:off x="755105" y="3138825"/>
              <a:ext cx="19599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400">
                  <a:solidFill>
                    <a:srgbClr val="0B7743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3</a:t>
              </a:r>
              <a:endParaRPr sz="4400">
                <a:solidFill>
                  <a:srgbClr val="0B7743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886" name="Google Shape;1886;p113"/>
            <p:cNvSpPr/>
            <p:nvPr/>
          </p:nvSpPr>
          <p:spPr>
            <a:xfrm>
              <a:off x="2789787" y="3088625"/>
              <a:ext cx="4497600" cy="731700"/>
            </a:xfrm>
            <a:prstGeom prst="rect">
              <a:avLst/>
            </a:prstGeom>
            <a:solidFill>
              <a:srgbClr val="0B774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7" name="Google Shape;1887;p113"/>
            <p:cNvSpPr txBox="1"/>
            <p:nvPr/>
          </p:nvSpPr>
          <p:spPr>
            <a:xfrm>
              <a:off x="2914388" y="3295180"/>
              <a:ext cx="38499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利用隱性</a:t>
              </a: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語義</a:t>
              </a: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的應用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888" name="Google Shape;1888;p113"/>
          <p:cNvSpPr txBox="1"/>
          <p:nvPr/>
        </p:nvSpPr>
        <p:spPr>
          <a:xfrm>
            <a:off x="1583725" y="1954375"/>
            <a:ext cx="5487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單純</a:t>
            </a:r>
            <a:endParaRPr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89" name="Google Shape;1889;p113"/>
          <p:cNvSpPr txBox="1"/>
          <p:nvPr/>
        </p:nvSpPr>
        <p:spPr>
          <a:xfrm>
            <a:off x="1583725" y="3740213"/>
            <a:ext cx="5487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複雜</a:t>
            </a:r>
            <a:endParaRPr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890" name="Google Shape;1890;p113"/>
          <p:cNvCxnSpPr>
            <a:stCxn id="1888" idx="2"/>
            <a:endCxn id="1889" idx="0"/>
          </p:cNvCxnSpPr>
          <p:nvPr/>
        </p:nvCxnSpPr>
        <p:spPr>
          <a:xfrm>
            <a:off x="1858075" y="2319175"/>
            <a:ext cx="0" cy="1421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